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92" r:id="rId3"/>
    <p:sldId id="293" r:id="rId4"/>
    <p:sldId id="294" r:id="rId5"/>
    <p:sldId id="295" r:id="rId6"/>
    <p:sldId id="296" r:id="rId7"/>
    <p:sldId id="261" r:id="rId8"/>
    <p:sldId id="299" r:id="rId9"/>
    <p:sldId id="300" r:id="rId10"/>
    <p:sldId id="301" r:id="rId11"/>
    <p:sldId id="302" r:id="rId12"/>
    <p:sldId id="304" r:id="rId13"/>
    <p:sldId id="307" r:id="rId14"/>
    <p:sldId id="308" r:id="rId15"/>
    <p:sldId id="305" r:id="rId16"/>
    <p:sldId id="306" r:id="rId17"/>
    <p:sldId id="303" r:id="rId18"/>
    <p:sldId id="311" r:id="rId19"/>
    <p:sldId id="310" r:id="rId20"/>
    <p:sldId id="28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5F1"/>
    <a:srgbClr val="0E3145"/>
    <a:srgbClr val="EEEFEF"/>
    <a:srgbClr val="F7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7C05-E3DC-4E41-A62D-F58402920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3000" y="2228400"/>
            <a:ext cx="5644230" cy="12348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  <a:latin typeface="Telkomsel Batik Sans Bold" panose="000008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523E2-91B6-4A9A-B96E-261DE86F5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3000" y="3794400"/>
            <a:ext cx="5644230" cy="1440000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F549E-C50E-0F40-BD44-A3CDC64EB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481" y="369037"/>
            <a:ext cx="1978156" cy="49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8477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Narr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C43C61A-E948-4EA8-B280-759C91CF1B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82600" y="0"/>
            <a:ext cx="41094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2CCA4-3CB8-459B-8F0C-82B1623A9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2097087"/>
            <a:ext cx="4716000" cy="3493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35D99-1BB5-44B7-B185-2BBEDCFC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54B9-7099-4E51-9979-C9C71BE22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ACF2-B8F2-4F90-A83E-A2976994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7DF40F-54F3-4B1F-A0C3-45A34DFD4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1232694"/>
            <a:ext cx="4716000" cy="474663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504DB69-15C2-4266-885D-C255C89A5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463553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0DB2-C09A-4C8A-8D73-E60CBEC8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4D4078-0F8B-46D8-B528-100337304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DEBD50-A2AE-407F-85C7-62FC6130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88F3D-098B-424B-B054-342598484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EB750CD-4F6D-4863-9E46-433382D0A1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1232694"/>
            <a:ext cx="4716000" cy="474663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B5E60D-19BC-4109-A6D3-2BEB73853B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2800" y="2442600"/>
            <a:ext cx="6334125" cy="3121859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743782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and Sourc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C3DF28-E25F-448F-B6DE-FE9E26C0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5196A-E6FF-48AD-9EC3-97056CA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2C3CC-0D9F-4706-AA0A-E9583D878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4FB9B2-AEB6-46E9-8E7D-ECA4FF8485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86000" y="1892532"/>
            <a:ext cx="8820000" cy="3072938"/>
          </a:xfrm>
        </p:spPr>
        <p:txBody>
          <a:bodyPr anchor="ctr"/>
          <a:lstStyle>
            <a:lvl1pPr algn="ctr">
              <a:spcAft>
                <a:spcPts val="2126"/>
              </a:spcAft>
              <a:defRPr sz="3400">
                <a:solidFill>
                  <a:schemeClr val="bg1"/>
                </a:solidFill>
                <a:latin typeface="+mj-lt"/>
              </a:defRPr>
            </a:lvl1pPr>
            <a:lvl2pPr algn="ctr"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  <a:lvl3pPr algn="ctr">
              <a:defRPr sz="12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168DEF-DB00-4412-92E3-11FF2697E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6469200"/>
            <a:ext cx="684000" cy="11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8322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and Small Ca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9D637D-4F50-43D3-AFBD-931402FA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C6769-3C90-4C38-AFAF-0682C2EE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9CA2A-A6FB-42E6-89FA-27E35373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1D650A-A1D1-4355-9D4D-89A0288F63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88600" y="360000"/>
            <a:ext cx="2243038" cy="184666"/>
          </a:xfrm>
          <a:prstGeom prst="accentCallout1">
            <a:avLst>
              <a:gd name="adj1" fmla="val 3969"/>
              <a:gd name="adj2" fmla="val -4651"/>
              <a:gd name="adj3" fmla="val 99849"/>
              <a:gd name="adj4" fmla="val -4599"/>
            </a:avLst>
          </a:prstGeom>
          <a:ln w="12700">
            <a:solidFill>
              <a:schemeClr val="tx2"/>
            </a:solidFill>
          </a:ln>
        </p:spPr>
        <p:txBody>
          <a:bodyPr>
            <a:spAutoFit/>
          </a:bodyPr>
          <a:lstStyle>
            <a:lvl1pP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BA109F1-3ADD-CC46-8CF2-18001D007F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2" y="3090671"/>
            <a:ext cx="3517900" cy="33832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To add an image to the grey area please refer to Page 5 of the template: Applying images to backgrounds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74332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and Large Ca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9D637D-4F50-43D3-AFBD-931402FA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C6769-3C90-4C38-AFAF-0682C2EE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9CA2A-A6FB-42E6-89FA-27E35373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1D650A-A1D1-4355-9D4D-89A0288F63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4800" y="792000"/>
            <a:ext cx="4716000" cy="269305"/>
          </a:xfrm>
          <a:prstGeom prst="accentCallout1">
            <a:avLst>
              <a:gd name="adj1" fmla="val 6849"/>
              <a:gd name="adj2" fmla="val -2400"/>
              <a:gd name="adj3" fmla="val 97878"/>
              <a:gd name="adj4" fmla="val -2383"/>
            </a:avLst>
          </a:prstGeom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>
            <a:lvl1pPr>
              <a:defRPr sz="1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3161D53-BBC0-394F-B518-626F0F6F4B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2" y="3090671"/>
            <a:ext cx="3517900" cy="33832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To add an image to the grey area please refer to Page 5 of the template: Applying images to backgrounds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220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C6CC-2B1B-424B-8186-62FB0C136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19754-555F-4F76-B54A-2D74ED3E3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55FC1F-796B-4904-B379-4157D233E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B5AC3-60A7-48D4-AE72-D1CD2DF10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2E2083D-70E7-41D8-8917-A67B954BF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1232694"/>
            <a:ext cx="4716000" cy="474663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689AF9A-0B5D-4E38-9876-6063F1C15A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363" y="2086552"/>
            <a:ext cx="2786400" cy="22194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7DA7E8-D262-49CB-B96F-6E25642969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0363" y="4582800"/>
            <a:ext cx="2786063" cy="1736244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4D9A20BD-BA59-4031-A34D-711009799B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55434" y="2086552"/>
            <a:ext cx="2786400" cy="22194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EE93CA2-22CB-44D2-BA8C-F30FD45653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55434" y="4582800"/>
            <a:ext cx="2786063" cy="1736244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737B238C-9D54-41EF-BC73-F862361DB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50505" y="2086552"/>
            <a:ext cx="2786400" cy="22194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7326394-78C3-4278-A94A-0F7BDCD58F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50505" y="4582800"/>
            <a:ext cx="2786063" cy="1736244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C879AE0-FEFD-4B6E-98A9-FFD59C305A9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045576" y="2086552"/>
            <a:ext cx="2786400" cy="22194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DED9B5E-A89D-4016-944F-D8293FC4FF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45576" y="4582800"/>
            <a:ext cx="2786063" cy="1736244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5018482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9B5DD4A-7CA7-4D75-9F7B-C3B0D5037294}"/>
              </a:ext>
            </a:extLst>
          </p:cNvPr>
          <p:cNvSpPr/>
          <p:nvPr/>
        </p:nvSpPr>
        <p:spPr>
          <a:xfrm>
            <a:off x="3683400" y="0"/>
            <a:ext cx="850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000" tIns="23400" rIns="45000" bIns="23400" rtlCol="0" anchor="ctr"/>
          <a:lstStyle/>
          <a:p>
            <a:pPr algn="ctr">
              <a:lnSpc>
                <a:spcPct val="90000"/>
              </a:lnSpc>
            </a:pP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E618A-5D80-4AFB-98C3-D6E7080B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569"/>
            <a:ext cx="2772000" cy="320656"/>
          </a:xfr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DEFF-C72D-4A8B-9B0A-2C1AF21E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FDFC5-52B1-4ABF-861A-BF56BD98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54BB-CE73-4B7A-812B-3FA90D91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9D26B27-D6EF-4AEC-B0C3-F122D196E4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723600"/>
            <a:ext cx="2772000" cy="509094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0EBCC-A00A-4299-AF6D-76B6AE530C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362" y="1440000"/>
            <a:ext cx="2772000" cy="487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23A0A3-733B-4F08-8BC6-B0684C0FE2B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17400" y="360000"/>
            <a:ext cx="3751200" cy="2916000"/>
          </a:xfrm>
          <a:solidFill>
            <a:schemeClr val="bg1"/>
          </a:solidFill>
        </p:spPr>
        <p:txBody>
          <a:bodyPr lIns="180000" tIns="180000" rIns="180000" bIns="180000" anchor="ctr"/>
          <a:lstStyle>
            <a:lvl1pPr algn="ctr">
              <a:defRPr/>
            </a:lvl1pPr>
            <a:lvl2pPr algn="ctr">
              <a:defRPr sz="9800" b="1">
                <a:solidFill>
                  <a:schemeClr val="accent5"/>
                </a:solidFill>
                <a:latin typeface="Telkomsel Batik Sans Bold" panose="00000800000000000000" pitchFamily="50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46A5658A-416C-476C-A405-BC3EBFAB6D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080438" y="360000"/>
            <a:ext cx="3751200" cy="2916000"/>
          </a:xfrm>
          <a:solidFill>
            <a:schemeClr val="bg1"/>
          </a:solidFill>
        </p:spPr>
        <p:txBody>
          <a:bodyPr lIns="180000" tIns="180000" rIns="180000" bIns="180000" anchor="ctr"/>
          <a:lstStyle>
            <a:lvl1pPr algn="ctr">
              <a:defRPr/>
            </a:lvl1pPr>
            <a:lvl2pPr algn="ctr">
              <a:defRPr sz="9800" b="1">
                <a:solidFill>
                  <a:schemeClr val="accent5"/>
                </a:solidFill>
                <a:latin typeface="Telkomsel Batik Sans Bold" panose="00000800000000000000" pitchFamily="50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CB887626-5980-4863-8EEF-3A070B1D424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17400" y="3403044"/>
            <a:ext cx="3751200" cy="2916000"/>
          </a:xfrm>
          <a:solidFill>
            <a:schemeClr val="bg1"/>
          </a:solidFill>
        </p:spPr>
        <p:txBody>
          <a:bodyPr lIns="180000" tIns="180000" rIns="180000" bIns="180000" anchor="ctr"/>
          <a:lstStyle>
            <a:lvl1pPr algn="ctr">
              <a:defRPr/>
            </a:lvl1pPr>
            <a:lvl2pPr algn="ctr">
              <a:defRPr sz="9800" b="1">
                <a:solidFill>
                  <a:schemeClr val="accent5"/>
                </a:solidFill>
                <a:latin typeface="Telkomsel Batik Sans Bold" panose="00000800000000000000" pitchFamily="50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C22F2C1F-19F2-4941-86A6-ED1777AD58F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080438" y="3403044"/>
            <a:ext cx="3751200" cy="2916000"/>
          </a:xfrm>
          <a:solidFill>
            <a:schemeClr val="bg1"/>
          </a:solidFill>
        </p:spPr>
        <p:txBody>
          <a:bodyPr lIns="180000" tIns="180000" rIns="180000" bIns="180000" anchor="ctr"/>
          <a:lstStyle>
            <a:lvl1pPr algn="ctr">
              <a:defRPr/>
            </a:lvl1pPr>
            <a:lvl2pPr algn="ctr">
              <a:defRPr sz="9800" b="1">
                <a:solidFill>
                  <a:schemeClr val="accent5"/>
                </a:solidFill>
                <a:latin typeface="Telkomsel Batik Sans Bold" panose="00000800000000000000" pitchFamily="50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A05A42B-ED1E-46CF-8A6D-5DB3A0510A8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17400" y="360000"/>
            <a:ext cx="207000" cy="207000"/>
          </a:xfrm>
          <a:solidFill>
            <a:schemeClr val="tx2"/>
          </a:solidFill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</a:t>
            </a:r>
            <a:endParaRPr lang="en-GB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7763A27C-0935-44FC-A4D0-0232164502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80438" y="359569"/>
            <a:ext cx="207000" cy="207000"/>
          </a:xfrm>
          <a:solidFill>
            <a:schemeClr val="tx2"/>
          </a:solidFill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</a:t>
            </a:r>
            <a:endParaRPr lang="en-GB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29601771-6645-4445-9F0A-6F6D545561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17400" y="3403475"/>
            <a:ext cx="207000" cy="207000"/>
          </a:xfrm>
          <a:solidFill>
            <a:schemeClr val="tx2"/>
          </a:solidFill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</a:t>
            </a:r>
            <a:endParaRPr lang="en-GB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2612190-822B-4315-9F2C-B709421604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80438" y="3403044"/>
            <a:ext cx="207000" cy="207000"/>
          </a:xfrm>
          <a:solidFill>
            <a:schemeClr val="tx2"/>
          </a:solidFill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997264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3FA1BD37-2F6A-4A0B-8C63-D2DC14E187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80438" y="359569"/>
            <a:ext cx="3751263" cy="2916238"/>
          </a:xfrm>
          <a:solidFill>
            <a:schemeClr val="bg1">
              <a:lumMod val="85000"/>
            </a:schemeClr>
          </a:solidFill>
        </p:spPr>
        <p:txBody>
          <a:bodyPr lIns="360000" tIns="36000"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F56F6E1A-9DBF-4611-919B-F7CE1DF27AB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17132" y="3402850"/>
            <a:ext cx="3751263" cy="2916238"/>
          </a:xfrm>
          <a:solidFill>
            <a:schemeClr val="bg1">
              <a:lumMod val="85000"/>
            </a:schemeClr>
          </a:solidFill>
        </p:spPr>
        <p:txBody>
          <a:bodyPr lIns="360000" tIns="36000"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9A0CAABA-E8D1-4184-B3DB-EB53D1E2613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080375" y="3402850"/>
            <a:ext cx="3751263" cy="2916238"/>
          </a:xfrm>
          <a:solidFill>
            <a:schemeClr val="bg1">
              <a:lumMod val="85000"/>
            </a:schemeClr>
          </a:solidFill>
        </p:spPr>
        <p:txBody>
          <a:bodyPr lIns="360000" tIns="36000"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FC764BB-BBDA-45BD-BC7D-CBC33AEF46B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217194" y="359569"/>
            <a:ext cx="3751263" cy="2916238"/>
          </a:xfrm>
          <a:solidFill>
            <a:schemeClr val="bg1">
              <a:lumMod val="85000"/>
            </a:schemeClr>
          </a:solidFill>
        </p:spPr>
        <p:txBody>
          <a:bodyPr lIns="360000" tIns="36000"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E618A-5D80-4AFB-98C3-D6E7080B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569"/>
            <a:ext cx="2772000" cy="320656"/>
          </a:xfr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DEFF-C72D-4A8B-9B0A-2C1AF21E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FDFC5-52B1-4ABF-861A-BF56BD98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54BB-CE73-4B7A-812B-3FA90D91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9D26B27-D6EF-4AEC-B0C3-F122D196E4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723600"/>
            <a:ext cx="2772000" cy="509094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0EBCC-A00A-4299-AF6D-76B6AE530C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362" y="1440000"/>
            <a:ext cx="2772000" cy="487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A05A42B-ED1E-46CF-8A6D-5DB3A0510A8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17400" y="360000"/>
            <a:ext cx="207000" cy="207000"/>
          </a:xfrm>
          <a:solidFill>
            <a:schemeClr val="tx2"/>
          </a:solidFill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</a:t>
            </a:r>
            <a:endParaRPr lang="en-GB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7763A27C-0935-44FC-A4D0-0232164502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80438" y="359569"/>
            <a:ext cx="207000" cy="207000"/>
          </a:xfrm>
          <a:solidFill>
            <a:schemeClr val="tx2"/>
          </a:solidFill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</a:t>
            </a:r>
            <a:endParaRPr lang="en-GB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29601771-6645-4445-9F0A-6F6D545561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17400" y="3403475"/>
            <a:ext cx="207000" cy="207000"/>
          </a:xfrm>
          <a:solidFill>
            <a:schemeClr val="tx2"/>
          </a:solidFill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</a:t>
            </a:r>
            <a:endParaRPr lang="en-GB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2612190-822B-4315-9F2C-B709421604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80438" y="3403044"/>
            <a:ext cx="207000" cy="207000"/>
          </a:xfrm>
          <a:solidFill>
            <a:schemeClr val="tx2"/>
          </a:solidFill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605293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796021-EB6C-4C78-8AE3-3E412305F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1117" y="3033132"/>
            <a:ext cx="5916071" cy="3285912"/>
          </a:xfrm>
        </p:spPr>
        <p:txBody>
          <a:bodyPr anchor="t"/>
          <a:lstStyle>
            <a:lvl1pPr algn="r">
              <a:lnSpc>
                <a:spcPct val="80000"/>
              </a:lnSpc>
              <a:defRPr sz="35000">
                <a:solidFill>
                  <a:schemeClr val="bg1"/>
                </a:solidFill>
                <a:latin typeface="+mj-lt"/>
              </a:defRPr>
            </a:lvl1pPr>
            <a:lvl2pPr algn="r">
              <a:defRPr sz="35000" b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00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43FCA-9294-41A7-A9C0-27EAD67A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800" y="923400"/>
            <a:ext cx="5734844" cy="1749600"/>
          </a:xfrm>
        </p:spPr>
        <p:txBody>
          <a:bodyPr anchor="b"/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D525F-902D-407A-A68D-CFDDF3EA6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4800" y="3002400"/>
            <a:ext cx="5734844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4BB60-1EC3-4F52-8385-3C1B8427B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D31BA-A365-4FFF-8AAE-7C6000885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CB454-B0E4-4ACB-AC66-35B98F9E4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5D373C-DD90-4627-9C2F-3825B6153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6469200"/>
            <a:ext cx="684000" cy="11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2796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796021-EB6C-4C78-8AE3-3E412305F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0" y="1317600"/>
            <a:ext cx="1039259" cy="417600"/>
          </a:xfrm>
        </p:spPr>
        <p:txBody>
          <a:bodyPr anchor="t"/>
          <a:lstStyle>
            <a:lvl1pPr algn="l">
              <a:lnSpc>
                <a:spcPct val="80000"/>
              </a:lnSpc>
              <a:defRPr sz="3800" b="1">
                <a:solidFill>
                  <a:schemeClr val="accent5"/>
                </a:solidFill>
                <a:latin typeface="Telkomsel Batik Sans Bold" panose="00000800000000000000" pitchFamily="50" charset="0"/>
              </a:defRPr>
            </a:lvl1pPr>
            <a:lvl2pPr algn="r">
              <a:defRPr sz="3750" b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00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43FCA-9294-41A7-A9C0-27EAD67A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800" y="1735200"/>
            <a:ext cx="5734844" cy="934201"/>
          </a:xfrm>
        </p:spPr>
        <p:txBody>
          <a:bodyPr anchor="b"/>
          <a:lstStyle>
            <a:lvl1pPr>
              <a:defRPr sz="35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D525F-902D-407A-A68D-CFDDF3EA6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4800" y="3002400"/>
            <a:ext cx="5734844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4BB60-1EC3-4F52-8385-3C1B8427B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D31BA-A365-4FFF-8AAE-7C6000885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CB454-B0E4-4ACB-AC66-35B98F9E4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9C6332-4879-4F16-ABC0-FF3C4237B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6469200"/>
            <a:ext cx="684000" cy="116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3D7AC8-5948-481F-AA4A-8717B2389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58" y="1836000"/>
            <a:ext cx="332233" cy="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518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Image B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369E8A-D8A1-4932-89CD-102DF554D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27C05-E3DC-4E41-A62D-F58402920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400" y="2228400"/>
            <a:ext cx="4347238" cy="12348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  <a:latin typeface="Telkomsel Batik Sans Bold" panose="000008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523E2-91B6-4A9A-B96E-261DE86F5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400" y="3794399"/>
            <a:ext cx="4347238" cy="1440000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57269AF-5ECB-D54A-9C41-17FFFE6D76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2" y="3090671"/>
            <a:ext cx="3517900" cy="33832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To add an image to the grey area please refer to Page 5 of the template: Applying images to backgrounds</a:t>
            </a:r>
          </a:p>
          <a:p>
            <a:pPr lvl="0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EEFF9B-BCEB-5F47-BB47-AFCAAA040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481" y="369037"/>
            <a:ext cx="1978156" cy="49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5673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D6A3-3364-459E-807E-AE7D7730E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927" y="2587083"/>
            <a:ext cx="8958146" cy="1683834"/>
          </a:xfrm>
        </p:spPr>
        <p:txBody>
          <a:bodyPr anchor="ctr"/>
          <a:lstStyle>
            <a:lvl1pPr algn="ctr">
              <a:defRPr sz="51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8E52C-E8CC-498F-9AD4-B3372D4F3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D8EFD-9EC3-4127-BD8E-8BB946F0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B68F1-4FF9-440F-A251-A3E6928F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923276-82C0-4510-B9AF-EA056655B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6469200"/>
            <a:ext cx="684000" cy="11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6630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B91A-9CBA-43D9-A877-610FFF927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400" y="1947600"/>
            <a:ext cx="4500000" cy="1749600"/>
          </a:xfrm>
        </p:spPr>
        <p:txBody>
          <a:bodyPr/>
          <a:lstStyle>
            <a:lvl1pPr>
              <a:defRPr sz="6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1FE0B0-8417-4B79-900F-55D242BB8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9600" y="4026600"/>
            <a:ext cx="4500000" cy="1749425"/>
          </a:xfrm>
        </p:spPr>
        <p:txBody>
          <a:bodyPr/>
          <a:lstStyle>
            <a:lvl1pPr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  <a:lvl2pPr>
              <a:spcAft>
                <a:spcPts val="0"/>
              </a:spcAft>
              <a:defRPr sz="1800" b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804900-A975-8E44-B56E-6DCA2DA2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481" y="369037"/>
            <a:ext cx="1978156" cy="49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597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543A9-3564-4F63-BA2E-A2781422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64006-E8BA-4F06-ACE6-66E06A378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2CCF8-6C26-4BD8-9654-40EBD91BB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65A25-FB0A-4A6B-8F89-E5F5508D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374E7A3-9EB7-4620-BC38-45EE63E4CE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1232694"/>
            <a:ext cx="4716000" cy="474663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055917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6D0E49-6959-4E7A-882B-2EE5DF99B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7CA0F2-4678-4BCA-B096-24D698DEC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B8CE6-7B94-4BDF-8738-4A9B63A6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3515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Image BG 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0A722BE-E57E-41EE-A396-9194B2C51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458" y="0"/>
            <a:ext cx="650154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27C05-E3DC-4E41-A62D-F58402920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400" y="2228400"/>
            <a:ext cx="4347238" cy="12348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  <a:latin typeface="Telkomsel Batik Sans Bold" panose="000008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523E2-91B6-4A9A-B96E-261DE86F5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400" y="3794399"/>
            <a:ext cx="4347238" cy="1440000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ADF98A-3409-7C4C-8F19-DF7A50C853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2" y="3090671"/>
            <a:ext cx="3517900" cy="33832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To add an image to the grey area please refer to Page 5 of the template: Applying images to backgrounds</a:t>
            </a:r>
          </a:p>
          <a:p>
            <a:pPr lvl="0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30B9F-68C7-BB4C-83A6-18B04206A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481" y="369037"/>
            <a:ext cx="1978156" cy="49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1332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A555-CEFA-4D21-902E-3F719B31B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2097087"/>
            <a:ext cx="11470481" cy="42219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8FCC9-BF00-41DA-9F14-DEDC6C997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FD4B9-FC69-49A8-A7F9-CDB9AF0F9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45C3D-650F-4C33-896D-A3B63B63A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FBE57B-7F87-491C-8FA3-C4407D7355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1232694"/>
            <a:ext cx="4716000" cy="474663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0C09DE8-A942-43CB-87BA-8F6A8468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78978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2CCA4-3CB8-459B-8F0C-82B1623A9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2097088"/>
            <a:ext cx="4257000" cy="42219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7DC9AC-5058-43F9-9D95-42D4C6DCD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001" y="2097088"/>
            <a:ext cx="4257000" cy="42219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35D99-1BB5-44B7-B185-2BBEDCFC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54B9-7099-4E51-9979-C9C71BE22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ACF2-B8F2-4F90-A83E-A2976994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518185D-64E8-4F0C-8495-2349C6EC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7083B75-903F-4178-AB51-6D2F80B3B6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1232694"/>
            <a:ext cx="4716000" cy="474663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798962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2CCA4-3CB8-459B-8F0C-82B1623A9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2097087"/>
            <a:ext cx="3322800" cy="42219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7DC9AC-5058-43F9-9D95-42D4C6DCD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0678" y="2097087"/>
            <a:ext cx="3322800" cy="42219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35D99-1BB5-44B7-B185-2BBEDCFC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54B9-7099-4E51-9979-C9C71BE22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ACF2-B8F2-4F90-A83E-A2976994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D7F142B-535A-4832-9285-D9B17DE91D9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080200" y="2096781"/>
            <a:ext cx="3322800" cy="42219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948E3CF-4082-4B78-B5B4-5EAA6CF71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10A8BFD-A2D9-42DF-A9EA-D5080AD8E8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1" y="1232694"/>
            <a:ext cx="4716000" cy="474663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217445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E78AF-B9AF-42B2-BA29-1C6D2313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000" y="990000"/>
            <a:ext cx="6706625" cy="873125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976A0D-3C5A-450E-A433-E2E7BE492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AF882-D5B7-4643-B44C-E90E8A2C9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1A1097-4FD6-492A-95DD-60E5202A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230FEC5C-F0DD-4D6E-8547-94E5BA17F31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746250" y="2097087"/>
            <a:ext cx="3859200" cy="37296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8" name="Table Placeholder 6">
            <a:extLst>
              <a:ext uri="{FF2B5EF4-FFF2-40B4-BE49-F238E27FC236}">
                <a16:creationId xmlns:a16="http://schemas.microsoft.com/office/drawing/2014/main" id="{79673C9F-BAF5-4C2F-AAB5-9F1EB16A1F2B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571800" y="2097087"/>
            <a:ext cx="3859200" cy="37296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78E88-D680-4469-A2B5-2A30224E0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6469200"/>
            <a:ext cx="684000" cy="11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8094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C43C61A-E948-4EA8-B280-759C91CF1B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2CCA4-3CB8-459B-8F0C-82B1623A9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2097087"/>
            <a:ext cx="4716000" cy="3493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35D99-1BB5-44B7-B185-2BBEDCFC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54B9-7099-4E51-9979-C9C71BE22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ACF2-B8F2-4F90-A83E-A2976994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7DF40F-54F3-4B1F-A0C3-45A34DFD4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1232694"/>
            <a:ext cx="4716000" cy="474663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504DB69-15C2-4266-885D-C255C89A5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1355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2CCA4-3CB8-459B-8F0C-82B1623A9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2097088"/>
            <a:ext cx="4257000" cy="1147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7DC9AC-5058-43F9-9D95-42D4C6DCD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001" y="2097088"/>
            <a:ext cx="4257000" cy="1147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35D99-1BB5-44B7-B185-2BBEDCFC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54B9-7099-4E51-9979-C9C71BE22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ACF2-B8F2-4F90-A83E-A2976994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518185D-64E8-4F0C-8495-2349C6EC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7083B75-903F-4178-AB51-6D2F80B3B6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1232694"/>
            <a:ext cx="4716000" cy="474663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FDBE30C1-1F1B-4487-8EE3-9146F52081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429000"/>
            <a:ext cx="12192000" cy="3429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63829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7D5398-7070-473B-A412-A9AEA384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569"/>
            <a:ext cx="4716000" cy="698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7719C-7D6E-4EC3-9B77-5FE8197F9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2097088"/>
            <a:ext cx="11469687" cy="42219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E4EEA-1D06-4A33-84C5-C0AB423854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9600" y="6423103"/>
            <a:ext cx="2743200" cy="16054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800">
                <a:solidFill>
                  <a:schemeClr val="tx2"/>
                </a:solidFill>
              </a:defRPr>
            </a:lvl1pPr>
          </a:lstStyle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F207B-B60F-4C7F-AA4F-411C5E312F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94000" y="6423103"/>
            <a:ext cx="2107800" cy="16054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lnSpc>
                <a:spcPct val="90000"/>
              </a:lnSpc>
              <a:spcBef>
                <a:spcPts val="0"/>
              </a:spcBef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18286-AFC3-45C1-9396-A22798BC9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4001" y="6423103"/>
            <a:ext cx="257637" cy="16054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lnSpc>
                <a:spcPct val="90000"/>
              </a:lnSpc>
              <a:spcBef>
                <a:spcPts val="0"/>
              </a:spcBef>
              <a:defRPr sz="800">
                <a:solidFill>
                  <a:schemeClr val="tx2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C174F-E294-441D-834A-62C559CDE90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2" y="6463658"/>
            <a:ext cx="684000" cy="11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8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buNone/>
        <a:defRPr sz="2500" b="1" kern="1200">
          <a:solidFill>
            <a:schemeClr val="accent5"/>
          </a:solidFill>
          <a:latin typeface="Telkomsel Batik Sans Bold" panose="000008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300"/>
        </a:spcAft>
        <a:buFont typeface="Arial" panose="020B0604020202020204" pitchFamily="34" charset="0"/>
        <a:buNone/>
        <a:defRPr sz="1200" b="1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300"/>
        </a:spcAft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198000" indent="-198000" algn="l" defTabSz="914400" rtl="0" eaLnBrk="1" latinLnBrk="0" hangingPunct="1">
        <a:lnSpc>
          <a:spcPct val="100000"/>
        </a:lnSpc>
        <a:spcBef>
          <a:spcPts val="0"/>
        </a:spcBef>
        <a:spcAft>
          <a:spcPts val="1300"/>
        </a:spcAft>
        <a:buFont typeface="Arial" panose="020B0604020202020204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4pPr>
      <a:lvl5pPr marL="198000" indent="-198000" algn="l" defTabSz="914400" rtl="0" eaLnBrk="1" latinLnBrk="0" hangingPunct="1">
        <a:lnSpc>
          <a:spcPct val="100000"/>
        </a:lnSpc>
        <a:spcBef>
          <a:spcPts val="0"/>
        </a:spcBef>
        <a:spcAft>
          <a:spcPts val="1300"/>
        </a:spcAft>
        <a:buFont typeface="+mj-lt"/>
        <a:buAutoNum type="arabicPeriod"/>
        <a:defRPr sz="1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27">
          <p15:clr>
            <a:srgbClr val="F26B43"/>
          </p15:clr>
        </p15:guide>
        <p15:guide id="4" pos="7453">
          <p15:clr>
            <a:srgbClr val="F26B43"/>
          </p15:clr>
        </p15:guide>
        <p15:guide id="5" orient="horz" pos="227">
          <p15:clr>
            <a:srgbClr val="F26B43"/>
          </p15:clr>
        </p15:guide>
        <p15:guide id="6" orient="horz" pos="4093">
          <p15:clr>
            <a:srgbClr val="F26B43"/>
          </p15:clr>
        </p15:guide>
        <p15:guide id="7" orient="horz" pos="777">
          <p15:clr>
            <a:srgbClr val="F26B43"/>
          </p15:clr>
        </p15:guide>
        <p15:guide id="10" orient="horz" pos="3981">
          <p15:clr>
            <a:srgbClr val="F26B43"/>
          </p15:clr>
        </p15:guide>
        <p15:guide id="11" orient="horz" pos="132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ronoi_diagram" TargetMode="External"/><Relationship Id="rId2" Type="http://schemas.openxmlformats.org/officeDocument/2006/relationships/hyperlink" Target="https://en.wikipedia.org/wiki/K-means_clustering" TargetMode="Externa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en.wikipedia.org/wiki/DBSCAN" TargetMode="Externa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ostgresql.org/" TargetMode="Externa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47A8D-6E07-4275-AD73-65E6F6080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0527" y="2446200"/>
            <a:ext cx="8926819" cy="1234800"/>
          </a:xfrm>
        </p:spPr>
        <p:txBody>
          <a:bodyPr>
            <a:noAutofit/>
          </a:bodyPr>
          <a:lstStyle/>
          <a:p>
            <a:r>
              <a:rPr lang="en-US" sz="2800" dirty="0"/>
              <a:t>1-Data Academy </a:t>
            </a:r>
            <a:br>
              <a:rPr lang="en-US" sz="2800" dirty="0"/>
            </a:br>
            <a:r>
              <a:rPr lang="en-US" sz="5400" dirty="0"/>
              <a:t>Fundamental </a:t>
            </a:r>
            <a:r>
              <a:rPr lang="en-US" sz="5400" dirty="0" err="1"/>
              <a:t>PostGIS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89BC02-7671-4A65-9E00-46183FD45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0527" y="3681000"/>
            <a:ext cx="5644230" cy="1440000"/>
          </a:xfrm>
        </p:spPr>
        <p:txBody>
          <a:bodyPr/>
          <a:lstStyle/>
          <a:p>
            <a:r>
              <a:rPr lang="en-US" dirty="0"/>
              <a:t>Randy Galawana</a:t>
            </a:r>
          </a:p>
          <a:p>
            <a:r>
              <a:rPr lang="en-US" dirty="0"/>
              <a:t>Data Engineer</a:t>
            </a:r>
          </a:p>
        </p:txBody>
      </p:sp>
    </p:spTree>
    <p:extLst>
      <p:ext uri="{BB962C8B-B14F-4D97-AF65-F5344CB8AC3E}">
        <p14:creationId xmlns:p14="http://schemas.microsoft.com/office/powerpoint/2010/main" val="27632948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Geometries - </a:t>
            </a:r>
            <a:r>
              <a:rPr lang="en-US" dirty="0" err="1"/>
              <a:t>LineStrings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54B4C2-2F4C-27EB-00EC-3719C9FD161A}"/>
              </a:ext>
            </a:extLst>
          </p:cNvPr>
          <p:cNvSpPr txBox="1"/>
          <p:nvPr/>
        </p:nvSpPr>
        <p:spPr>
          <a:xfrm>
            <a:off x="360000" y="1286010"/>
            <a:ext cx="449907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LineString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 or “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MultiLineString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”, representing one or more 1-dimensional objects.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</a:rPr>
            </a:b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Streets, streams, bus routes, power lines, driven routes, highways, might all use a “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LineString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 geometry type.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C141E-6EB5-9B44-6759-F4EDF3E97D59}"/>
              </a:ext>
            </a:extLst>
          </p:cNvPr>
          <p:cNvSpPr txBox="1"/>
          <p:nvPr/>
        </p:nvSpPr>
        <p:spPr>
          <a:xfrm>
            <a:off x="360000" y="3540666"/>
            <a:ext cx="4243898" cy="21902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/>
              <a:t>Hands On</a:t>
            </a:r>
          </a:p>
          <a:p>
            <a:pPr algn="l">
              <a:lnSpc>
                <a:spcPct val="10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Select </a:t>
            </a:r>
            <a:r>
              <a:rPr lang="en-US" sz="1400" dirty="0" err="1"/>
              <a:t>LineString</a:t>
            </a:r>
            <a:r>
              <a:rPr lang="en-US" sz="1400" dirty="0"/>
              <a:t> from table `</a:t>
            </a:r>
            <a:r>
              <a:rPr lang="en-US" sz="1400" dirty="0" err="1"/>
              <a:t>jalan_raya</a:t>
            </a:r>
            <a:r>
              <a:rPr lang="en-US" sz="1400" dirty="0"/>
              <a:t>` with </a:t>
            </a:r>
            <a:r>
              <a:rPr lang="en-US" sz="1400" dirty="0" err="1"/>
              <a:t>geom</a:t>
            </a:r>
            <a:r>
              <a:rPr lang="en-US" sz="1400" dirty="0"/>
              <a:t> columns</a:t>
            </a: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Show Text format of </a:t>
            </a:r>
            <a:r>
              <a:rPr lang="en-US" sz="1400" dirty="0" err="1"/>
              <a:t>LineStrings</a:t>
            </a:r>
            <a:r>
              <a:rPr lang="en-US" sz="1400" dirty="0"/>
              <a:t> types from table `</a:t>
            </a:r>
            <a:r>
              <a:rPr lang="en-US" sz="1400" dirty="0" err="1"/>
              <a:t>jalan_raya</a:t>
            </a:r>
            <a:r>
              <a:rPr lang="en-US" sz="1400" dirty="0"/>
              <a:t>`</a:t>
            </a: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Calculate Length of </a:t>
            </a:r>
            <a:r>
              <a:rPr lang="en-US" sz="1400" dirty="0" err="1"/>
              <a:t>LineStrings</a:t>
            </a:r>
            <a:r>
              <a:rPr lang="en-US" sz="1400" dirty="0"/>
              <a:t> from table `</a:t>
            </a:r>
            <a:r>
              <a:rPr lang="en-US" sz="1400" dirty="0" err="1"/>
              <a:t>jalan_raya</a:t>
            </a:r>
            <a:r>
              <a:rPr lang="en-US" sz="1400" dirty="0"/>
              <a:t>`</a:t>
            </a: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Get Start and Endpoint of </a:t>
            </a:r>
            <a:r>
              <a:rPr lang="en-US" sz="1400" dirty="0" err="1"/>
              <a:t>LineStrings</a:t>
            </a:r>
            <a:endParaRPr lang="en-US" sz="1400" dirty="0"/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Get number of point from </a:t>
            </a:r>
            <a:r>
              <a:rPr lang="en-US" sz="1400" dirty="0" err="1"/>
              <a:t>LineStrings</a:t>
            </a:r>
            <a:endParaRPr 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6CB8DC-1A29-525F-2813-92BF0A5A6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079" y="703225"/>
            <a:ext cx="6770472" cy="545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4271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Geometries - Polygons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54B4C2-2F4C-27EB-00EC-3719C9FD161A}"/>
              </a:ext>
            </a:extLst>
          </p:cNvPr>
          <p:cNvSpPr txBox="1"/>
          <p:nvPr/>
        </p:nvSpPr>
        <p:spPr>
          <a:xfrm>
            <a:off x="360000" y="1286010"/>
            <a:ext cx="449907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“Polygon” or “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MultiPolygon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”, representing one or more 2-dimensional objects.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</a:rPr>
            </a:b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Census areas, parcels, boundaries, countries,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neighborhoods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zoning areas, watersheds, and more.</a:t>
            </a:r>
            <a:endParaRPr lang="en-ID" b="0" dirty="0">
              <a:effectLst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C141E-6EB5-9B44-6759-F4EDF3E97D59}"/>
              </a:ext>
            </a:extLst>
          </p:cNvPr>
          <p:cNvSpPr txBox="1"/>
          <p:nvPr/>
        </p:nvSpPr>
        <p:spPr>
          <a:xfrm>
            <a:off x="360000" y="3540666"/>
            <a:ext cx="4243898" cy="21902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/>
              <a:t>Hands On</a:t>
            </a:r>
          </a:p>
          <a:p>
            <a:pPr algn="l">
              <a:lnSpc>
                <a:spcPct val="10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Select Polygon from table `</a:t>
            </a:r>
            <a:r>
              <a:rPr lang="en-US" sz="1400" dirty="0" err="1"/>
              <a:t>batas_kecamatan</a:t>
            </a:r>
            <a:r>
              <a:rPr lang="en-US" sz="1400" dirty="0"/>
              <a:t>` with </a:t>
            </a:r>
            <a:r>
              <a:rPr lang="en-US" sz="1400" dirty="0" err="1"/>
              <a:t>geom</a:t>
            </a:r>
            <a:r>
              <a:rPr lang="en-US" sz="1400" dirty="0"/>
              <a:t> columns</a:t>
            </a: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Show Text format of Polygons types from table `</a:t>
            </a:r>
            <a:r>
              <a:rPr lang="en-US" sz="1400" dirty="0" err="1"/>
              <a:t>batas_kecamatan</a:t>
            </a:r>
            <a:r>
              <a:rPr lang="en-US" sz="1400" dirty="0"/>
              <a:t>`</a:t>
            </a: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Calculate Area of polygons from table `</a:t>
            </a:r>
            <a:r>
              <a:rPr lang="en-US" sz="1400" dirty="0" err="1"/>
              <a:t>batas_kecamatan</a:t>
            </a:r>
            <a:r>
              <a:rPr lang="en-US" sz="1400" dirty="0"/>
              <a:t>`</a:t>
            </a: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Calculate Perimeter length of polygons from table `</a:t>
            </a:r>
            <a:r>
              <a:rPr lang="en-US" sz="1400" dirty="0" err="1"/>
              <a:t>batas_kecamatan</a:t>
            </a:r>
            <a:r>
              <a:rPr lang="en-US" sz="1400" dirty="0"/>
              <a:t>`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613B79-BD37-F04B-4AA1-27B43F02B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09" y="808541"/>
            <a:ext cx="6758991" cy="546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78262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Joins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945DE-12B8-9325-8D11-902A46AB239B}"/>
              </a:ext>
            </a:extLst>
          </p:cNvPr>
          <p:cNvSpPr txBox="1"/>
          <p:nvPr/>
        </p:nvSpPr>
        <p:spPr>
          <a:xfrm>
            <a:off x="360000" y="1233953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ST_Intersects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B)</a:t>
            </a:r>
            <a:b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</a:b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ST_Disjoint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B)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CB42B-ECC8-A09F-54CB-038597AAF514}"/>
              </a:ext>
            </a:extLst>
          </p:cNvPr>
          <p:cNvSpPr txBox="1"/>
          <p:nvPr/>
        </p:nvSpPr>
        <p:spPr>
          <a:xfrm>
            <a:off x="360000" y="2206865"/>
            <a:ext cx="60977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Intersects and disjoint are opposites. Any kind of interactions between two shapes is an intersection, and implies the pair are not disjoint, and vice versa.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</a:rPr>
            </a:b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intersects B ⇒ A not disjoint B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disjoint B ⇒ A not intersects B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92DAC-5EA8-C376-6A4F-851921DB0F9E}"/>
              </a:ext>
            </a:extLst>
          </p:cNvPr>
          <p:cNvSpPr txBox="1"/>
          <p:nvPr/>
        </p:nvSpPr>
        <p:spPr>
          <a:xfrm>
            <a:off x="466325" y="4160814"/>
            <a:ext cx="4243898" cy="21902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/>
              <a:t>Hands On</a:t>
            </a:r>
          </a:p>
          <a:p>
            <a:pPr algn="l">
              <a:lnSpc>
                <a:spcPct val="100000"/>
              </a:lnSpc>
            </a:pPr>
            <a:endParaRPr lang="en-US" sz="1400" b="1" dirty="0"/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Check Which Site Intersect with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kecamatan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Sukaraja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 Eastern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Jabotabek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Region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Count how many main Roads crossing Region SUMBAGUT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Check which site id JKTXXX which not in region Central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Jabotabek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65CA749-E526-E94B-B92E-A6E7020F3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218" y="359569"/>
            <a:ext cx="4628177" cy="599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27168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Joins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945DE-12B8-9325-8D11-902A46AB239B}"/>
              </a:ext>
            </a:extLst>
          </p:cNvPr>
          <p:cNvSpPr txBox="1"/>
          <p:nvPr/>
        </p:nvSpPr>
        <p:spPr>
          <a:xfrm>
            <a:off x="360000" y="1233953"/>
            <a:ext cx="60977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ST_Within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B)</a:t>
            </a:r>
            <a:b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</a:b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ST_Contains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(B, A)</a:t>
            </a:r>
            <a:endParaRPr lang="en-ID" b="0" dirty="0">
              <a:effectLst/>
            </a:endParaRPr>
          </a:p>
          <a:p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ST_DWithin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B, </a:t>
            </a: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distance_degree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)</a:t>
            </a:r>
            <a:b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</a:br>
            <a:br>
              <a:rPr lang="en-ID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CB42B-ECC8-A09F-54CB-038597AAF514}"/>
              </a:ext>
            </a:extLst>
          </p:cNvPr>
          <p:cNvSpPr txBox="1"/>
          <p:nvPr/>
        </p:nvSpPr>
        <p:spPr>
          <a:xfrm>
            <a:off x="360000" y="2206865"/>
            <a:ext cx="60977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Within and contains are about objects being fully inside. One important caveat, for both functions an object on the 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boundary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is not considered within. So a point on the outer ring of a polygon is not within the polygon.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ID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dirty="0" err="1">
                <a:solidFill>
                  <a:srgbClr val="000000"/>
                </a:solidFill>
                <a:latin typeface="Calibri" panose="020F0502020204030204" pitchFamily="34" charset="0"/>
              </a:rPr>
              <a:t>ST_Within</a:t>
            </a:r>
            <a:r>
              <a:rPr lang="en-ID" dirty="0">
                <a:solidFill>
                  <a:srgbClr val="000000"/>
                </a:solidFill>
                <a:latin typeface="Calibri" panose="020F0502020204030204" pitchFamily="34" charset="0"/>
              </a:rPr>
              <a:t>(A, B) == </a:t>
            </a:r>
            <a:r>
              <a:rPr lang="en-ID" dirty="0" err="1">
                <a:solidFill>
                  <a:srgbClr val="000000"/>
                </a:solidFill>
                <a:latin typeface="Calibri" panose="020F0502020204030204" pitchFamily="34" charset="0"/>
              </a:rPr>
              <a:t>ST_Contains</a:t>
            </a:r>
            <a:r>
              <a:rPr lang="en-ID" dirty="0">
                <a:solidFill>
                  <a:srgbClr val="000000"/>
                </a:solidFill>
                <a:latin typeface="Calibri" panose="020F0502020204030204" pitchFamily="34" charset="0"/>
              </a:rPr>
              <a:t>(B, A)</a:t>
            </a:r>
            <a:endParaRPr lang="en-ID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ID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b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Dwithin</a:t>
            </a:r>
            <a:r>
              <a:rPr lang="en-ID" b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is object </a:t>
            </a:r>
            <a:r>
              <a:rPr lang="en-ID" dirty="0">
                <a:solidFill>
                  <a:srgbClr val="000000"/>
                </a:solidFill>
                <a:latin typeface="Calibri" panose="020F0502020204030204" pitchFamily="34" charset="0"/>
              </a:rPr>
              <a:t>within distance of boundary object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92DAC-5EA8-C376-6A4F-851921DB0F9E}"/>
              </a:ext>
            </a:extLst>
          </p:cNvPr>
          <p:cNvSpPr txBox="1"/>
          <p:nvPr/>
        </p:nvSpPr>
        <p:spPr>
          <a:xfrm>
            <a:off x="463164" y="4795296"/>
            <a:ext cx="5891444" cy="21902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/>
              <a:t>Hands On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Check Which `site` contains in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kecamatan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‘Tangerang’ in table `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batas_kecamatan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`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F6162E1-A0FF-CCFC-828E-2DBCD2F81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779" y="1467870"/>
            <a:ext cx="3145960" cy="442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61697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Joins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945DE-12B8-9325-8D11-902A46AB239B}"/>
              </a:ext>
            </a:extLst>
          </p:cNvPr>
          <p:cNvSpPr txBox="1"/>
          <p:nvPr/>
        </p:nvSpPr>
        <p:spPr>
          <a:xfrm>
            <a:off x="360000" y="1233953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ST_Distance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</a:t>
            </a:r>
            <a:r>
              <a:rPr lang="en-ID" sz="1800" b="0" i="0" u="none" strike="noStrike" dirty="0">
                <a:solidFill>
                  <a:srgbClr val="3D85C6"/>
                </a:solidFill>
                <a:effectLst/>
                <a:latin typeface="Arial Black" panose="020B0604020202020204" pitchFamily="34" charset="0"/>
              </a:rPr>
              <a:t>A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, </a:t>
            </a:r>
            <a:r>
              <a:rPr lang="en-ID" sz="1800" b="0" i="0" u="none" strike="noStrike" dirty="0">
                <a:solidFill>
                  <a:srgbClr val="E06666"/>
                </a:solidFill>
                <a:effectLst/>
                <a:latin typeface="Arial Black" panose="020B0604020202020204" pitchFamily="34" charset="0"/>
              </a:rPr>
              <a:t>B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)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CB42B-ECC8-A09F-54CB-038597AAF514}"/>
              </a:ext>
            </a:extLst>
          </p:cNvPr>
          <p:cNvSpPr txBox="1"/>
          <p:nvPr/>
        </p:nvSpPr>
        <p:spPr>
          <a:xfrm>
            <a:off x="360000" y="2206865"/>
            <a:ext cx="60977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Returns the 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shortest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distance between the two geometries, in this case the distance from the point to the line mid-point.</a:t>
            </a:r>
            <a:endParaRPr lang="en-ID" b="0" dirty="0">
              <a:effectLst/>
            </a:endParaRPr>
          </a:p>
          <a:p>
            <a:br>
              <a:rPr lang="en-ID" dirty="0"/>
            </a:br>
            <a:br>
              <a:rPr lang="en-ID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92DAC-5EA8-C376-6A4F-851921DB0F9E}"/>
              </a:ext>
            </a:extLst>
          </p:cNvPr>
          <p:cNvSpPr txBox="1"/>
          <p:nvPr/>
        </p:nvSpPr>
        <p:spPr>
          <a:xfrm>
            <a:off x="360000" y="3150721"/>
            <a:ext cx="4243898" cy="21902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/>
              <a:t>Hands On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Calculate Distance between each site prefix BDG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Calculate Distance between site BDG and Primary Road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12238FF-3E62-8412-6E61-047A295D8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082" y="2322714"/>
            <a:ext cx="4377632" cy="272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31283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Joins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945DE-12B8-9325-8D11-902A46AB239B}"/>
              </a:ext>
            </a:extLst>
          </p:cNvPr>
          <p:cNvSpPr txBox="1"/>
          <p:nvPr/>
        </p:nvSpPr>
        <p:spPr>
          <a:xfrm>
            <a:off x="360000" y="1233953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ST_Crosses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B)</a:t>
            </a:r>
            <a:endParaRPr lang="en-ID" b="0" dirty="0">
              <a:effectLst/>
            </a:endParaRPr>
          </a:p>
          <a:p>
            <a:br>
              <a:rPr lang="en-ID" dirty="0"/>
            </a:br>
            <a:br>
              <a:rPr lang="en-ID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CB42B-ECC8-A09F-54CB-038597AAF514}"/>
              </a:ext>
            </a:extLst>
          </p:cNvPr>
          <p:cNvSpPr txBox="1"/>
          <p:nvPr/>
        </p:nvSpPr>
        <p:spPr>
          <a:xfrm>
            <a:off x="360000" y="2206865"/>
            <a:ext cx="60977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Mostly used to test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linestrings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which can be said to cross when their interiors have interactions. 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</a:rPr>
            </a:b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When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linestrings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cross polygon boundaries, the crosses condition is also true.</a:t>
            </a:r>
            <a:endParaRPr lang="en-ID" b="0" dirty="0">
              <a:effectLst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92DAC-5EA8-C376-6A4F-851921DB0F9E}"/>
              </a:ext>
            </a:extLst>
          </p:cNvPr>
          <p:cNvSpPr txBox="1"/>
          <p:nvPr/>
        </p:nvSpPr>
        <p:spPr>
          <a:xfrm>
            <a:off x="466325" y="4160814"/>
            <a:ext cx="4243898" cy="21902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/>
              <a:t>Hands On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Check Which `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jalan_raya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` crosses with other `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jalan_raya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` Primary Routes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82EA37C-DBE7-D325-D58A-64593EF7F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718" y="1862366"/>
            <a:ext cx="4858632" cy="33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327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Joins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945DE-12B8-9325-8D11-902A46AB239B}"/>
              </a:ext>
            </a:extLst>
          </p:cNvPr>
          <p:cNvSpPr txBox="1"/>
          <p:nvPr/>
        </p:nvSpPr>
        <p:spPr>
          <a:xfrm>
            <a:off x="360000" y="1233953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ST_Overlaps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B)</a:t>
            </a:r>
            <a:endParaRPr lang="en-ID" b="0" dirty="0">
              <a:effectLst/>
            </a:endParaRPr>
          </a:p>
          <a:p>
            <a:br>
              <a:rPr lang="en-ID" dirty="0"/>
            </a:br>
            <a:br>
              <a:rPr lang="en-ID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CB42B-ECC8-A09F-54CB-038597AAF514}"/>
              </a:ext>
            </a:extLst>
          </p:cNvPr>
          <p:cNvSpPr txBox="1"/>
          <p:nvPr/>
        </p:nvSpPr>
        <p:spPr>
          <a:xfrm>
            <a:off x="360000" y="2206865"/>
            <a:ext cx="67319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Shapes overlap when their interiors interact with each other and also with the exterior of the shape. 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 objects that are contained or within do not overlap, overlaps is what normal people might call “partial overlap”.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487E9B1-DFDE-F3C4-79D8-D38C97508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060" y="367545"/>
            <a:ext cx="2417806" cy="293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E1AC8B-B135-A05F-0052-8E3896454FEE}"/>
              </a:ext>
            </a:extLst>
          </p:cNvPr>
          <p:cNvSpPr txBox="1"/>
          <p:nvPr/>
        </p:nvSpPr>
        <p:spPr>
          <a:xfrm>
            <a:off x="360000" y="3791361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ST_Touches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B)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401878-CD4E-EF3D-21ED-ED92D7C10426}"/>
              </a:ext>
            </a:extLst>
          </p:cNvPr>
          <p:cNvSpPr txBox="1"/>
          <p:nvPr/>
        </p:nvSpPr>
        <p:spPr>
          <a:xfrm>
            <a:off x="360000" y="4599146"/>
            <a:ext cx="60977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Shapes touch when their boundaries interact but their interiors do not.  End points for lines, exterior rings for polygons. Usually used for testing that polygons have ring-touching only.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392D1D91-18FF-61D0-8F73-7BC2930CE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315" y="3645082"/>
            <a:ext cx="2671685" cy="290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848C1C-60D1-ADCC-0F49-00C8723738C6}"/>
              </a:ext>
            </a:extLst>
          </p:cNvPr>
          <p:cNvCxnSpPr/>
          <p:nvPr/>
        </p:nvCxnSpPr>
        <p:spPr>
          <a:xfrm>
            <a:off x="457200" y="3615070"/>
            <a:ext cx="110365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24169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Joins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E55D617-012E-C957-29DB-1E845D5BC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26042"/>
            <a:ext cx="5504554" cy="480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E945DE-12B8-9325-8D11-902A46AB239B}"/>
              </a:ext>
            </a:extLst>
          </p:cNvPr>
          <p:cNvSpPr txBox="1"/>
          <p:nvPr/>
        </p:nvSpPr>
        <p:spPr>
          <a:xfrm>
            <a:off x="360000" y="1233953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ST_Equals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B)</a:t>
            </a:r>
            <a:b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</a:b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ST_OrderingEquals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B)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CB42B-ECC8-A09F-54CB-038597AAF514}"/>
              </a:ext>
            </a:extLst>
          </p:cNvPr>
          <p:cNvSpPr txBox="1"/>
          <p:nvPr/>
        </p:nvSpPr>
        <p:spPr>
          <a:xfrm>
            <a:off x="360000" y="2206865"/>
            <a:ext cx="60977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Equals tests that A and B cover the same space, regardless of representation differences (extra vertices, order of vertices).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OrderingEquals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insists on structural identity.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17476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945DE-12B8-9325-8D11-902A46AB239B}"/>
              </a:ext>
            </a:extLst>
          </p:cNvPr>
          <p:cNvSpPr txBox="1"/>
          <p:nvPr/>
        </p:nvSpPr>
        <p:spPr>
          <a:xfrm>
            <a:off x="360000" y="1233953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ST_ClusterKMeans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</a:t>
            </a: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cluster_num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)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CB42B-ECC8-A09F-54CB-038597AAF514}"/>
              </a:ext>
            </a:extLst>
          </p:cNvPr>
          <p:cNvSpPr txBox="1"/>
          <p:nvPr/>
        </p:nvSpPr>
        <p:spPr>
          <a:xfrm>
            <a:off x="360000" y="2206865"/>
            <a:ext cx="60977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K-means clustering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is an algorithm that divides a set of points into a specified number of clusters based on the mean distance of points from the centroid (mean) of each cluster.</a:t>
            </a:r>
          </a:p>
          <a:p>
            <a:pPr algn="l"/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ST_ClusterKMeans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function in 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PostGIS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takes a single parameter: the number of clusters to create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DA2C1-BBB8-D607-0646-9D0DA87535C5}"/>
              </a:ext>
            </a:extLst>
          </p:cNvPr>
          <p:cNvSpPr txBox="1"/>
          <p:nvPr/>
        </p:nvSpPr>
        <p:spPr>
          <a:xfrm>
            <a:off x="360000" y="4700718"/>
            <a:ext cx="6097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Voronoi diagram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is a partitioning of a plane into regions based on distance to a set of points. Each region represents the area of the plane that is closest to a particular point.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4EFB1A-A9AD-2480-4305-D40E8EF3EB43}"/>
              </a:ext>
            </a:extLst>
          </p:cNvPr>
          <p:cNvSpPr txBox="1"/>
          <p:nvPr/>
        </p:nvSpPr>
        <p:spPr>
          <a:xfrm>
            <a:off x="360000" y="3906270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ST_VoronoiDiagram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(A)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pic>
        <p:nvPicPr>
          <p:cNvPr id="13314" name="Picture 2" descr="K-Means Clustering Algorithm - Javatpoint">
            <a:extLst>
              <a:ext uri="{FF2B5EF4-FFF2-40B4-BE49-F238E27FC236}">
                <a16:creationId xmlns:a16="http://schemas.microsoft.com/office/drawing/2014/main" id="{43CD42F5-BF23-2FFB-AD2A-F4A7A119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627" y="1339555"/>
            <a:ext cx="4141974" cy="208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DF] Voronoi Diagram: The Generator Recognition Problem | Semantic Scholar">
            <a:extLst>
              <a:ext uri="{FF2B5EF4-FFF2-40B4-BE49-F238E27FC236}">
                <a16:creationId xmlns:a16="http://schemas.microsoft.com/office/drawing/2014/main" id="{75B0903E-B45B-B20D-81DF-27B42E2EE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351" y="3906270"/>
            <a:ext cx="2394613" cy="202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38505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945DE-12B8-9325-8D11-902A46AB239B}"/>
              </a:ext>
            </a:extLst>
          </p:cNvPr>
          <p:cNvSpPr txBox="1"/>
          <p:nvPr/>
        </p:nvSpPr>
        <p:spPr>
          <a:xfrm>
            <a:off x="360000" y="1233953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ST_ClusterDBSCAN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eps, </a:t>
            </a: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min_points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)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CB42B-ECC8-A09F-54CB-038597AAF514}"/>
              </a:ext>
            </a:extLst>
          </p:cNvPr>
          <p:cNvSpPr txBox="1"/>
          <p:nvPr/>
        </p:nvSpPr>
        <p:spPr>
          <a:xfrm>
            <a:off x="360000" y="2206865"/>
            <a:ext cx="60977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DBSCAN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(Density-Based Spatial Clustering of Applications with Noise) is an algorithm that clusters points based on density. Points in a high-density region are considered to be part of the same cluster, while points in a low-density region are considered to be noise (i.e., not part of any cluster).</a:t>
            </a:r>
          </a:p>
          <a:p>
            <a:pPr algn="l"/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ST_ClusterDBSCAN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function in 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PostGIS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takes two parameters: eps and 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minpoints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eps is the maximum distance that points in a cluster can be from each other, and 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minpoints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is the minimum number of points required to form a cluster.</a:t>
            </a:r>
          </a:p>
          <a:p>
            <a:b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0" name="Picture 2" descr="Fully Explained DBScan Clustering Algorithm with Python – Towards AI">
            <a:extLst>
              <a:ext uri="{FF2B5EF4-FFF2-40B4-BE49-F238E27FC236}">
                <a16:creationId xmlns:a16="http://schemas.microsoft.com/office/drawing/2014/main" id="{17928CC8-695A-0C2E-987F-DD9799CE7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406" y="1903671"/>
            <a:ext cx="3920524" cy="30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0BDA95-46E0-1379-50E4-B8AC9DA19D22}"/>
              </a:ext>
            </a:extLst>
          </p:cNvPr>
          <p:cNvSpPr txBox="1"/>
          <p:nvPr/>
        </p:nvSpPr>
        <p:spPr>
          <a:xfrm>
            <a:off x="519488" y="4667718"/>
            <a:ext cx="4243898" cy="12120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/>
              <a:t>Hands On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Clustering Site based on DBSCAN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Clustering Site based on Voronoi Diagram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Clustering Site based on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KMeans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93836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47A8D-6E07-4275-AD73-65E6F6080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939" y="0"/>
            <a:ext cx="8496513" cy="776435"/>
          </a:xfrm>
        </p:spPr>
        <p:txBody>
          <a:bodyPr>
            <a:noAutofit/>
          </a:bodyPr>
          <a:lstStyle/>
          <a:p>
            <a:r>
              <a:rPr lang="en-US" sz="1400" dirty="0"/>
              <a:t>1-Data Academy </a:t>
            </a:r>
            <a:br>
              <a:rPr lang="en-US" sz="1400" dirty="0"/>
            </a:br>
            <a:r>
              <a:rPr lang="en-US" sz="3200" dirty="0"/>
              <a:t>Fundamental </a:t>
            </a:r>
            <a:r>
              <a:rPr lang="en-US" sz="3200" dirty="0" err="1"/>
              <a:t>PostGIS</a:t>
            </a:r>
            <a:endParaRPr lang="en-US" sz="1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6ACE1-C93B-3693-A1C0-96B9EE42723C}"/>
              </a:ext>
            </a:extLst>
          </p:cNvPr>
          <p:cNvGrpSpPr/>
          <p:nvPr/>
        </p:nvGrpSpPr>
        <p:grpSpPr>
          <a:xfrm>
            <a:off x="1143915" y="1630291"/>
            <a:ext cx="3310121" cy="2120136"/>
            <a:chOff x="3960874" y="987075"/>
            <a:chExt cx="3310121" cy="21201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3922A9-137C-61C4-85E2-3991C48B7CAD}"/>
                </a:ext>
              </a:extLst>
            </p:cNvPr>
            <p:cNvSpPr/>
            <p:nvPr/>
          </p:nvSpPr>
          <p:spPr>
            <a:xfrm>
              <a:off x="3960874" y="987075"/>
              <a:ext cx="570852" cy="5708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92EFFA-532C-7EC8-E4E1-C1FC7877AD76}"/>
                </a:ext>
              </a:extLst>
            </p:cNvPr>
            <p:cNvSpPr txBox="1"/>
            <p:nvPr/>
          </p:nvSpPr>
          <p:spPr>
            <a:xfrm>
              <a:off x="4551228" y="1076504"/>
              <a:ext cx="2411120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Introduction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E2809A-B793-F58C-4E95-BC51CB151853}"/>
                </a:ext>
              </a:extLst>
            </p:cNvPr>
            <p:cNvSpPr txBox="1"/>
            <p:nvPr/>
          </p:nvSpPr>
          <p:spPr>
            <a:xfrm>
              <a:off x="4631359" y="1537551"/>
              <a:ext cx="2639636" cy="156966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1450" indent="-171450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GIS in PostgreSQL</a:t>
              </a:r>
            </a:p>
            <a:p>
              <a:pPr marL="171450" indent="-171450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Spatial Data Type</a:t>
              </a:r>
            </a:p>
            <a:p>
              <a:pPr marL="171450" indent="-171450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Spatial Index</a:t>
              </a:r>
            </a:p>
            <a:p>
              <a:pPr marL="171450" indent="-171450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Spatial Function</a:t>
              </a:r>
            </a:p>
            <a:p>
              <a:pPr marL="171450" indent="-171450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5A43E4-5F48-0C22-E782-5E533DD40E73}"/>
                </a:ext>
              </a:extLst>
            </p:cNvPr>
            <p:cNvSpPr txBox="1"/>
            <p:nvPr/>
          </p:nvSpPr>
          <p:spPr>
            <a:xfrm>
              <a:off x="3960874" y="1076504"/>
              <a:ext cx="57085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EFB63C-7F3C-4E20-3FBB-3F172588E36B}"/>
              </a:ext>
            </a:extLst>
          </p:cNvPr>
          <p:cNvGrpSpPr/>
          <p:nvPr/>
        </p:nvGrpSpPr>
        <p:grpSpPr>
          <a:xfrm>
            <a:off x="8016538" y="1630291"/>
            <a:ext cx="3310121" cy="857990"/>
            <a:chOff x="3960874" y="987075"/>
            <a:chExt cx="3310121" cy="85799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3D5ADD-1CA4-4E0D-0FD5-1C8BEE3BBCB7}"/>
                </a:ext>
              </a:extLst>
            </p:cNvPr>
            <p:cNvSpPr/>
            <p:nvPr/>
          </p:nvSpPr>
          <p:spPr>
            <a:xfrm>
              <a:off x="3960874" y="987075"/>
              <a:ext cx="570852" cy="5708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127F62-0093-4506-9BED-94A8057E8E95}"/>
                </a:ext>
              </a:extLst>
            </p:cNvPr>
            <p:cNvSpPr txBox="1"/>
            <p:nvPr/>
          </p:nvSpPr>
          <p:spPr>
            <a:xfrm>
              <a:off x="4551228" y="1076504"/>
              <a:ext cx="2411120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Quiz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571DC7-B2FC-5FF0-9D8D-1F0AC7133CAC}"/>
                </a:ext>
              </a:extLst>
            </p:cNvPr>
            <p:cNvSpPr txBox="1"/>
            <p:nvPr/>
          </p:nvSpPr>
          <p:spPr>
            <a:xfrm>
              <a:off x="4631359" y="1568066"/>
              <a:ext cx="2639636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1450" indent="-171450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05A9C3-7AAB-3F08-F745-D4D01538C8DD}"/>
                </a:ext>
              </a:extLst>
            </p:cNvPr>
            <p:cNvSpPr txBox="1"/>
            <p:nvPr/>
          </p:nvSpPr>
          <p:spPr>
            <a:xfrm>
              <a:off x="3960874" y="1076504"/>
              <a:ext cx="57085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59153A-B86D-427C-048F-D01D79E9641B}"/>
              </a:ext>
            </a:extLst>
          </p:cNvPr>
          <p:cNvGrpSpPr/>
          <p:nvPr/>
        </p:nvGrpSpPr>
        <p:grpSpPr>
          <a:xfrm>
            <a:off x="4535077" y="1599822"/>
            <a:ext cx="3319379" cy="2114930"/>
            <a:chOff x="5772627" y="2793814"/>
            <a:chExt cx="3319379" cy="211493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E7E4B12-6B1F-9A73-BD56-2289E0BA3A2D}"/>
                </a:ext>
              </a:extLst>
            </p:cNvPr>
            <p:cNvGrpSpPr/>
            <p:nvPr/>
          </p:nvGrpSpPr>
          <p:grpSpPr>
            <a:xfrm>
              <a:off x="5772627" y="2793814"/>
              <a:ext cx="3001474" cy="570850"/>
              <a:chOff x="3960874" y="987075"/>
              <a:chExt cx="3001474" cy="57085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AD07F3C-3220-B4D1-E448-A18892C0FB10}"/>
                  </a:ext>
                </a:extLst>
              </p:cNvPr>
              <p:cNvSpPr/>
              <p:nvPr/>
            </p:nvSpPr>
            <p:spPr>
              <a:xfrm>
                <a:off x="3960874" y="987075"/>
                <a:ext cx="570852" cy="570850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D0266C-2AB8-3DE5-46F0-796A8B9B43D9}"/>
                  </a:ext>
                </a:extLst>
              </p:cNvPr>
              <p:cNvSpPr txBox="1"/>
              <p:nvPr/>
            </p:nvSpPr>
            <p:spPr>
              <a:xfrm>
                <a:off x="4551228" y="1076504"/>
                <a:ext cx="2411120" cy="33855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cs typeface="Arial" pitchFamily="34" charset="0"/>
                  </a:rPr>
                  <a:t>Hands On</a:t>
                </a:r>
                <a:endParaRPr lang="ko-KR" alt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AC3FF2-06EB-A8AF-7312-CC691427FD7C}"/>
                  </a:ext>
                </a:extLst>
              </p:cNvPr>
              <p:cNvSpPr txBox="1"/>
              <p:nvPr/>
            </p:nvSpPr>
            <p:spPr>
              <a:xfrm>
                <a:off x="3960874" y="1076504"/>
                <a:ext cx="570852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118EB5-6C5D-438D-3579-65EDA73FE1A7}"/>
                </a:ext>
              </a:extLst>
            </p:cNvPr>
            <p:cNvSpPr txBox="1"/>
            <p:nvPr/>
          </p:nvSpPr>
          <p:spPr>
            <a:xfrm>
              <a:off x="6452370" y="3339084"/>
              <a:ext cx="2639636" cy="156966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1450" indent="-171450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Loading Spatial Data</a:t>
              </a:r>
            </a:p>
            <a:p>
              <a:pPr marL="171450" indent="-171450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Geometry</a:t>
              </a:r>
            </a:p>
            <a:p>
              <a:pPr marL="171450" indent="-171450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Clustering</a:t>
              </a:r>
            </a:p>
            <a:p>
              <a:pPr marL="171450" indent="-171450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Spatial Join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29182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8FFBF-43D9-4F53-92CC-EB5B3060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576AD-180D-4AAC-A870-89C6A8DA2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Telkomsel</a:t>
            </a:r>
            <a:r>
              <a:rPr lang="en-US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16144382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37E27E-E6DD-432E-B3EE-4CA97481AAF4}"/>
              </a:ext>
            </a:extLst>
          </p:cNvPr>
          <p:cNvSpPr txBox="1"/>
          <p:nvPr/>
        </p:nvSpPr>
        <p:spPr>
          <a:xfrm>
            <a:off x="266699" y="248575"/>
            <a:ext cx="6959724" cy="4261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200" b="1" dirty="0" err="1">
                <a:solidFill>
                  <a:schemeClr val="tx2"/>
                </a:solidFill>
              </a:rPr>
              <a:t>PostGIS</a:t>
            </a:r>
            <a:r>
              <a:rPr lang="en-US" sz="3200" b="1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7E2FA0-FC4F-FA72-AD6A-4CE5EC4A3B00}"/>
              </a:ext>
            </a:extLst>
          </p:cNvPr>
          <p:cNvSpPr txBox="1"/>
          <p:nvPr/>
        </p:nvSpPr>
        <p:spPr>
          <a:xfrm>
            <a:off x="812202" y="1131818"/>
            <a:ext cx="10106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0" i="0" dirty="0" err="1">
                <a:effectLst/>
                <a:latin typeface="Arial" panose="020B0604020202020204" pitchFamily="34" charset="0"/>
              </a:rPr>
              <a:t>PostGIS</a:t>
            </a:r>
            <a:r>
              <a:rPr lang="en-ID" b="0" i="0" dirty="0">
                <a:effectLst/>
                <a:latin typeface="Arial" panose="020B0604020202020204" pitchFamily="34" charset="0"/>
              </a:rPr>
              <a:t> is a spatial database extender for </a:t>
            </a:r>
            <a:r>
              <a:rPr lang="en-ID" b="0" i="0" u="sng" dirty="0">
                <a:effectLst/>
                <a:latin typeface="Arial" panose="020B0604020202020204" pitchFamily="34" charset="0"/>
                <a:hlinkClick r:id="rId2"/>
              </a:rPr>
              <a:t>PostgreSQL</a:t>
            </a:r>
            <a:r>
              <a:rPr lang="en-ID" b="0" i="0" dirty="0">
                <a:effectLst/>
                <a:latin typeface="Arial" panose="020B0604020202020204" pitchFamily="34" charset="0"/>
              </a:rPr>
              <a:t> object-relational database. It adds support for geographic objects allowing location queries to be run in SQL.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6B6211-8AB3-36B9-F77D-25A1344D1D42}"/>
              </a:ext>
            </a:extLst>
          </p:cNvPr>
          <p:cNvSpPr txBox="1"/>
          <p:nvPr/>
        </p:nvSpPr>
        <p:spPr>
          <a:xfrm>
            <a:off x="812202" y="1778149"/>
            <a:ext cx="60995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postgis.net</a:t>
            </a:r>
            <a:r>
              <a:rPr lang="en-US" sz="1100" dirty="0"/>
              <a:t>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DEFDC-9B2B-D676-1B2D-854335C8FF0F}"/>
              </a:ext>
            </a:extLst>
          </p:cNvPr>
          <p:cNvSpPr txBox="1"/>
          <p:nvPr/>
        </p:nvSpPr>
        <p:spPr>
          <a:xfrm>
            <a:off x="6594438" y="400184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29B0B3-8BD8-79F0-1499-CB297CC935E9}"/>
              </a:ext>
            </a:extLst>
          </p:cNvPr>
          <p:cNvSpPr txBox="1"/>
          <p:nvPr/>
        </p:nvSpPr>
        <p:spPr>
          <a:xfrm>
            <a:off x="320039" y="2389860"/>
            <a:ext cx="5545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What is a </a:t>
            </a:r>
            <a:r>
              <a:rPr lang="en-ID" sz="1800" b="0" i="0" u="none" strike="noStrike" dirty="0">
                <a:solidFill>
                  <a:srgbClr val="FF0000"/>
                </a:solidFill>
                <a:effectLst/>
                <a:latin typeface="Arial Black" panose="020B0604020202020204" pitchFamily="34" charset="0"/>
              </a:rPr>
              <a:t>spatial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 database?</a:t>
            </a:r>
            <a:endParaRPr lang="en-ID" b="0" dirty="0"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993AFA-93B8-0369-E96F-435686A0F30F}"/>
              </a:ext>
            </a:extLst>
          </p:cNvPr>
          <p:cNvSpPr txBox="1"/>
          <p:nvPr/>
        </p:nvSpPr>
        <p:spPr>
          <a:xfrm>
            <a:off x="494852" y="2823364"/>
            <a:ext cx="10542494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 for storage and random access of relationally (tables of rows and columns) structured data, providing the following capabilities for that data.</a:t>
            </a:r>
            <a:endParaRPr lang="en-ID" sz="1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including </a:t>
            </a:r>
            <a:r>
              <a:rPr lang="en-ID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Spatial Types</a:t>
            </a:r>
            <a:endParaRPr lang="en-ID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number, date, string, </a:t>
            </a:r>
            <a:r>
              <a:rPr lang="en-ID" sz="16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geometry, geography and raster</a:t>
            </a:r>
            <a:endParaRPr lang="en-ID" sz="16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Indexes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including </a:t>
            </a:r>
            <a:r>
              <a:rPr lang="en-ID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Spatial Indexes</a:t>
            </a:r>
            <a:endParaRPr lang="en-ID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b-tree, hash, </a:t>
            </a:r>
            <a:r>
              <a:rPr lang="en-ID" sz="16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rtree</a:t>
            </a:r>
            <a:r>
              <a:rPr lang="en-ID" sz="16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quadtree</a:t>
            </a:r>
            <a:endParaRPr lang="en-ID" sz="16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including </a:t>
            </a:r>
            <a:r>
              <a:rPr lang="en-ID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Spatial Functions</a:t>
            </a:r>
            <a:endParaRPr lang="en-ID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D" sz="16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strlen</a:t>
            </a:r>
            <a:r>
              <a:rPr lang="en-ID" sz="1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(string), pow(float, float), now(), </a:t>
            </a:r>
            <a:r>
              <a:rPr lang="en-ID" sz="16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ST_Area</a:t>
            </a:r>
            <a:r>
              <a:rPr lang="en-ID" sz="16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ID" sz="16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ST_Distance</a:t>
            </a:r>
            <a:r>
              <a:rPr lang="en-ID" sz="16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n-ID" sz="16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654D71-C545-645C-7F29-DFD6F28197A3}"/>
              </a:ext>
            </a:extLst>
          </p:cNvPr>
          <p:cNvSpPr txBox="1"/>
          <p:nvPr/>
        </p:nvSpPr>
        <p:spPr>
          <a:xfrm>
            <a:off x="1784872" y="5771560"/>
            <a:ext cx="86222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Spatial databases store and manipulate spatial objects like </a:t>
            </a:r>
            <a:r>
              <a:rPr lang="en-ID" sz="1800" b="0" i="1" u="none" strike="noStrike" dirty="0">
                <a:solidFill>
                  <a:srgbClr val="0B5394"/>
                </a:solidFill>
                <a:effectLst/>
                <a:latin typeface="Arial Black" panose="020B0604020202020204" pitchFamily="34" charset="0"/>
              </a:rPr>
              <a:t>any other object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 in the database.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1105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66CF-F1E3-31AE-CE1E-C7571CB1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Types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8E6334B-F7BD-F87B-5E5A-91292B30C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4" y="1470025"/>
            <a:ext cx="10718586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494B40-8A69-1B74-A7EF-33AD44482215}"/>
              </a:ext>
            </a:extLst>
          </p:cNvPr>
          <p:cNvSpPr/>
          <p:nvPr/>
        </p:nvSpPr>
        <p:spPr>
          <a:xfrm>
            <a:off x="374288" y="4129088"/>
            <a:ext cx="1485900" cy="61436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>
              <a:lnSpc>
                <a:spcPct val="10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D56948-F0C4-3CDF-4FFB-81CD6B056FC3}"/>
              </a:ext>
            </a:extLst>
          </p:cNvPr>
          <p:cNvSpPr/>
          <p:nvPr/>
        </p:nvSpPr>
        <p:spPr>
          <a:xfrm>
            <a:off x="2212613" y="4129087"/>
            <a:ext cx="1485900" cy="61436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>
              <a:lnSpc>
                <a:spcPct val="10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7DE83D-0D70-2CD3-BC3B-6923A6BB72B6}"/>
              </a:ext>
            </a:extLst>
          </p:cNvPr>
          <p:cNvSpPr/>
          <p:nvPr/>
        </p:nvSpPr>
        <p:spPr>
          <a:xfrm>
            <a:off x="4069988" y="3021012"/>
            <a:ext cx="1485900" cy="61436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>
              <a:lnSpc>
                <a:spcPct val="10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4E11A1-F6B6-A9E4-7F18-88B48CFB9D7C}"/>
              </a:ext>
            </a:extLst>
          </p:cNvPr>
          <p:cNvSpPr/>
          <p:nvPr/>
        </p:nvSpPr>
        <p:spPr>
          <a:xfrm>
            <a:off x="7841888" y="3099593"/>
            <a:ext cx="1485900" cy="61436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>
              <a:lnSpc>
                <a:spcPct val="10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2CB5ED-B0F2-3F4D-B07A-2AD2FD7C4983}"/>
              </a:ext>
            </a:extLst>
          </p:cNvPr>
          <p:cNvSpPr/>
          <p:nvPr/>
        </p:nvSpPr>
        <p:spPr>
          <a:xfrm>
            <a:off x="9663066" y="4129087"/>
            <a:ext cx="1485900" cy="61436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>
              <a:lnSpc>
                <a:spcPct val="10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7872E1-CDEE-F486-2CD2-31B8AFEA3A59}"/>
              </a:ext>
            </a:extLst>
          </p:cNvPr>
          <p:cNvSpPr/>
          <p:nvPr/>
        </p:nvSpPr>
        <p:spPr>
          <a:xfrm>
            <a:off x="6019290" y="5186362"/>
            <a:ext cx="1485900" cy="61436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>
              <a:lnSpc>
                <a:spcPct val="10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800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936E2-4AC5-6DFC-B1F0-848F50837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0F846A-2242-5698-687B-6A782179B18C}"/>
              </a:ext>
            </a:extLst>
          </p:cNvPr>
          <p:cNvSpPr txBox="1"/>
          <p:nvPr/>
        </p:nvSpPr>
        <p:spPr>
          <a:xfrm>
            <a:off x="578644" y="1625601"/>
            <a:ext cx="610076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This R-Tree organizes the spatial objects so that a spatial search is a quick walk through the tree. 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</a:rPr>
            </a:b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find what object contains      ?</a:t>
            </a:r>
            <a:b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b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ID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system first checks if it is in  </a:t>
            </a:r>
            <a:r>
              <a:rPr lang="en-ID" sz="1800" b="1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or </a:t>
            </a:r>
            <a:r>
              <a:rPr lang="en-ID" sz="1800" b="1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(</a:t>
            </a:r>
            <a:r>
              <a:rPr lang="en-ID" sz="1800" b="1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 it checks if it is in </a:t>
            </a:r>
            <a:r>
              <a:rPr lang="en-ID" sz="1800" b="1" i="0" u="none" strike="noStrike" dirty="0">
                <a:solidFill>
                  <a:srgbClr val="00FF00"/>
                </a:solidFill>
                <a:effectLst/>
                <a:latin typeface="Calibri" panose="020F0502020204030204" pitchFamily="34" charset="0"/>
              </a:rPr>
              <a:t>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ID" sz="1800" b="1" i="0" u="none" strike="noStrike" dirty="0">
                <a:solidFill>
                  <a:srgbClr val="00FF00"/>
                </a:solidFill>
                <a:effectLst/>
                <a:latin typeface="Calibri" panose="020F0502020204030204" pitchFamily="34" charset="0"/>
              </a:rPr>
              <a:t>P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or </a:t>
            </a:r>
            <a:r>
              <a:rPr lang="en-ID" sz="1800" b="1" i="0" u="none" strike="noStrike" dirty="0">
                <a:solidFill>
                  <a:srgbClr val="00FF00"/>
                </a:solidFill>
                <a:effectLst/>
                <a:latin typeface="Calibri" panose="020F0502020204030204" pitchFamily="34" charset="0"/>
              </a:rPr>
              <a:t>Q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(</a:t>
            </a:r>
            <a:r>
              <a:rPr lang="en-ID" sz="1800" b="1" i="0" u="none" strike="noStrike" dirty="0">
                <a:solidFill>
                  <a:srgbClr val="00FF00"/>
                </a:solidFill>
                <a:effectLst/>
                <a:latin typeface="Calibri" panose="020F0502020204030204" pitchFamily="34" charset="0"/>
              </a:rPr>
              <a:t>P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 it checks if it is in 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or 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(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</a:rPr>
            </a:b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Only 8 boxes have to be tested.  A full table scan would require </a:t>
            </a:r>
            <a:r>
              <a:rPr lang="en-ID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all 13 boxes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be tested. The larger the table, the </a:t>
            </a:r>
            <a:r>
              <a:rPr lang="en-ID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more powerful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index is.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68D745-1B48-2A4A-31B9-09A1011E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81" y="1057969"/>
            <a:ext cx="4867275" cy="514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Acorn with solid fill">
            <a:extLst>
              <a:ext uri="{FF2B5EF4-FFF2-40B4-BE49-F238E27FC236}">
                <a16:creationId xmlns:a16="http://schemas.microsoft.com/office/drawing/2014/main" id="{1A2E8813-2D43-89BB-E24E-4C518CA83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5562" y="3100388"/>
            <a:ext cx="328612" cy="328612"/>
          </a:xfrm>
          <a:prstGeom prst="rect">
            <a:avLst/>
          </a:prstGeom>
        </p:spPr>
      </p:pic>
      <p:pic>
        <p:nvPicPr>
          <p:cNvPr id="10" name="Graphic 9" descr="Acorn with solid fill">
            <a:extLst>
              <a:ext uri="{FF2B5EF4-FFF2-40B4-BE49-F238E27FC236}">
                <a16:creationId xmlns:a16="http://schemas.microsoft.com/office/drawing/2014/main" id="{63DAF5A2-8E8B-DD52-49ED-E35B567FD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0413" y="2459832"/>
            <a:ext cx="328612" cy="3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122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235CB-C621-D2EB-A1E4-E643671E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25A72C-CF02-D72B-3256-2BDDEAE41D8A}"/>
              </a:ext>
            </a:extLst>
          </p:cNvPr>
          <p:cNvSpPr txBox="1"/>
          <p:nvPr/>
        </p:nvSpPr>
        <p:spPr>
          <a:xfrm>
            <a:off x="360000" y="2501087"/>
            <a:ext cx="6993732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ID" sz="2400" b="0" i="0" u="none" strike="noStrike" dirty="0">
                <a:solidFill>
                  <a:srgbClr val="595959"/>
                </a:solidFill>
                <a:effectLst/>
                <a:latin typeface="Calibri" panose="020F0502020204030204" pitchFamily="34" charset="0"/>
              </a:rPr>
              <a:t>For example:</a:t>
            </a:r>
            <a:endParaRPr lang="en-ID" sz="24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ST_GeometryType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(geometry)  </a:t>
            </a:r>
            <a:r>
              <a:rPr lang="en-ID" sz="2400" b="0" i="0" u="none" strike="noStrike" dirty="0">
                <a:solidFill>
                  <a:srgbClr val="666666"/>
                </a:solidFill>
                <a:effectLst/>
                <a:latin typeface="Calibri" panose="020F0502020204030204" pitchFamily="34" charset="0"/>
              </a:rPr>
              <a:t>→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 text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ST_Area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(geometry)  </a:t>
            </a:r>
            <a:r>
              <a:rPr lang="en-ID" sz="2400" b="0" i="0" u="none" strike="noStrike" dirty="0">
                <a:solidFill>
                  <a:srgbClr val="666666"/>
                </a:solidFill>
                <a:effectLst/>
                <a:latin typeface="Calibri" panose="020F0502020204030204" pitchFamily="34" charset="0"/>
              </a:rPr>
              <a:t>→ 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float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ST_Distance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(geometry, geometry)  </a:t>
            </a:r>
            <a:r>
              <a:rPr lang="en-ID" sz="2400" b="0" i="0" u="none" strike="noStrike" dirty="0">
                <a:solidFill>
                  <a:srgbClr val="666666"/>
                </a:solidFill>
                <a:effectLst/>
                <a:latin typeface="Calibri" panose="020F0502020204030204" pitchFamily="34" charset="0"/>
              </a:rPr>
              <a:t>→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 float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ST_Buffer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(geometry, radius)  </a:t>
            </a:r>
            <a:r>
              <a:rPr lang="en-ID" sz="2400" b="0" i="0" u="none" strike="noStrike" dirty="0">
                <a:solidFill>
                  <a:srgbClr val="666666"/>
                </a:solidFill>
                <a:effectLst/>
                <a:latin typeface="Calibri" panose="020F0502020204030204" pitchFamily="34" charset="0"/>
              </a:rPr>
              <a:t>→ 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geometry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ST_Intersection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(geometry, geometry)  </a:t>
            </a:r>
            <a:r>
              <a:rPr lang="en-ID" sz="2400" b="0" i="0" u="none" strike="noStrike" dirty="0">
                <a:solidFill>
                  <a:srgbClr val="666666"/>
                </a:solidFill>
                <a:effectLst/>
                <a:latin typeface="Calibri" panose="020F0502020204030204" pitchFamily="34" charset="0"/>
              </a:rPr>
              <a:t>→ 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geometry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D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ST_Union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([geometry])  </a:t>
            </a:r>
            <a:r>
              <a:rPr lang="en-ID" sz="2400" b="0" i="0" u="none" strike="noStrike" dirty="0">
                <a:solidFill>
                  <a:srgbClr val="666666"/>
                </a:solidFill>
                <a:effectLst/>
                <a:latin typeface="Calibri" panose="020F0502020204030204" pitchFamily="34" charset="0"/>
              </a:rPr>
              <a:t>→ 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geometry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D9D99-8341-6A41-A9E2-840F1843469C}"/>
              </a:ext>
            </a:extLst>
          </p:cNvPr>
          <p:cNvSpPr txBox="1"/>
          <p:nvPr/>
        </p:nvSpPr>
        <p:spPr>
          <a:xfrm>
            <a:off x="360000" y="1270881"/>
            <a:ext cx="104084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0" i="0" dirty="0">
                <a:effectLst/>
                <a:latin typeface="Google Sans"/>
              </a:rPr>
              <a:t>Spatial functions allow you to perform advanced spatial analysis and combine spatial data types with other spatial data types or data in other formats like float,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8355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C0386-F3CC-4E4B-B1BD-C25AFB6BB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7128" y="942388"/>
            <a:ext cx="5644230" cy="1234800"/>
          </a:xfrm>
        </p:spPr>
        <p:txBody>
          <a:bodyPr anchor="b">
            <a:normAutofit/>
          </a:bodyPr>
          <a:lstStyle/>
          <a:p>
            <a:r>
              <a:rPr lang="en-US" dirty="0"/>
              <a:t>Hands 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EAF59-3AB0-4551-A907-2F349482E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7128" y="2566941"/>
            <a:ext cx="8600397" cy="273127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Download sample data and workshop transcript from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FFFF00"/>
                </a:solidFill>
              </a:rPr>
              <a:t>https://github.com/</a:t>
            </a:r>
            <a:r>
              <a:rPr lang="en-US" sz="2800" b="1" dirty="0" err="1">
                <a:solidFill>
                  <a:srgbClr val="FFFF00"/>
                </a:solidFill>
              </a:rPr>
              <a:t>galawana</a:t>
            </a:r>
            <a:r>
              <a:rPr lang="en-US" sz="2800" b="1" dirty="0">
                <a:solidFill>
                  <a:srgbClr val="FFFF00"/>
                </a:solidFill>
              </a:rPr>
              <a:t>/1datapostgis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4675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2702E9-0C66-6F62-179E-23E146E7A3DF}"/>
              </a:ext>
            </a:extLst>
          </p:cNvPr>
          <p:cNvSpPr/>
          <p:nvPr/>
        </p:nvSpPr>
        <p:spPr>
          <a:xfrm>
            <a:off x="844402" y="2408688"/>
            <a:ext cx="4067841" cy="30302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>
              <a:lnSpc>
                <a:spcPct val="10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35CB-C621-D2EB-A1E4-E643671E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Spatial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25A72C-CF02-D72B-3256-2BDDEAE41D8A}"/>
              </a:ext>
            </a:extLst>
          </p:cNvPr>
          <p:cNvSpPr txBox="1"/>
          <p:nvPr/>
        </p:nvSpPr>
        <p:spPr>
          <a:xfrm>
            <a:off x="359999" y="1343799"/>
            <a:ext cx="101413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 need </a:t>
            </a:r>
            <a:r>
              <a:rPr lang="en-ID" sz="24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postgis</a:t>
            </a:r>
            <a:r>
              <a:rPr lang="en-ID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tools to load Spatial Data for PostgreSQL we can use 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shp2pgsql (included in </a:t>
            </a:r>
            <a:r>
              <a:rPr lang="en-ID" dirty="0" err="1">
                <a:solidFill>
                  <a:srgbClr val="434343"/>
                </a:solidFill>
                <a:latin typeface="Arial Black" panose="020B0604020202020204" pitchFamily="34" charset="0"/>
              </a:rPr>
              <a:t>P</a:t>
            </a: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ostGIS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 installation)</a:t>
            </a:r>
            <a:endParaRPr lang="en-ID" sz="2400" b="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311A4-7D0C-3CB5-8C38-AD2777892DDD}"/>
              </a:ext>
            </a:extLst>
          </p:cNvPr>
          <p:cNvSpPr txBox="1"/>
          <p:nvPr/>
        </p:nvSpPr>
        <p:spPr>
          <a:xfrm>
            <a:off x="1048193" y="2631165"/>
            <a:ext cx="36602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shp2pgsql</a:t>
            </a:r>
            <a:endParaRPr lang="en-ID" sz="16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supports only shape file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supports only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pgsql</a:t>
            </a:r>
            <a:endParaRPr lang="en-ID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minimal processing options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comes with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postgis</a:t>
            </a:r>
            <a:endParaRPr lang="en-ID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simpler command line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generates SQL file to pass into the database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25278-C984-9405-1A5C-E4896CD3BE27}"/>
              </a:ext>
            </a:extLst>
          </p:cNvPr>
          <p:cNvSpPr txBox="1"/>
          <p:nvPr/>
        </p:nvSpPr>
        <p:spPr>
          <a:xfrm>
            <a:off x="5235488" y="2408688"/>
            <a:ext cx="672243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Shp2pgsql -D -I -s &lt;SRID Code&gt;\</a:t>
            </a:r>
            <a:endParaRPr lang="en-ID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ID" sz="1400" b="1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location_file_shp</a:t>
            </a:r>
            <a:r>
              <a:rPr lang="en-ID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&lt;</a:t>
            </a:r>
            <a:r>
              <a:rPr lang="en-ID" sz="1400" b="1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ID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\</a:t>
            </a:r>
            <a:endParaRPr lang="en-ID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D" sz="1400" b="1" i="0" u="none" strike="noStrike" dirty="0">
                <a:effectLst/>
                <a:latin typeface="Consolas" panose="020B0609020204030204" pitchFamily="49" charset="0"/>
              </a:rPr>
              <a:t>| </a:t>
            </a:r>
            <a:r>
              <a:rPr lang="en-ID" sz="1400" b="1" i="0" u="none" strike="noStrike" dirty="0" err="1">
                <a:effectLst/>
                <a:latin typeface="Consolas" panose="020B0609020204030204" pitchFamily="49" charset="0"/>
              </a:rPr>
              <a:t>psql</a:t>
            </a:r>
            <a:r>
              <a:rPr lang="en-ID" sz="1400" b="1" i="0" u="none" strike="noStrike" dirty="0">
                <a:effectLst/>
                <a:latin typeface="Consolas" panose="020B0609020204030204" pitchFamily="49" charset="0"/>
              </a:rPr>
              <a:t> --</a:t>
            </a:r>
            <a:r>
              <a:rPr lang="en-ID" sz="1400" b="1" i="0" u="none" strike="noStrike" dirty="0" err="1">
                <a:effectLst/>
                <a:latin typeface="Consolas" panose="020B0609020204030204" pitchFamily="49" charset="0"/>
              </a:rPr>
              <a:t>dbname</a:t>
            </a:r>
            <a:r>
              <a:rPr lang="en-ID" sz="1400" b="1" i="0" u="none" strike="noStrike" dirty="0">
                <a:effectLst/>
                <a:latin typeface="Consolas" panose="020B0609020204030204" pitchFamily="49" charset="0"/>
              </a:rPr>
              <a:t>=&lt;</a:t>
            </a:r>
            <a:r>
              <a:rPr lang="en-ID" sz="1400" b="1" i="0" u="none" strike="noStrike" dirty="0" err="1">
                <a:effectLst/>
                <a:latin typeface="Consolas" panose="020B0609020204030204" pitchFamily="49" charset="0"/>
              </a:rPr>
              <a:t>dbname</a:t>
            </a:r>
            <a:r>
              <a:rPr lang="en-ID" sz="1400" b="1" i="0" u="none" strike="noStrike" dirty="0">
                <a:effectLst/>
                <a:latin typeface="Consolas" panose="020B0609020204030204" pitchFamily="49" charset="0"/>
              </a:rPr>
              <a:t>&gt; \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400" b="1" dirty="0">
                <a:latin typeface="Consolas" panose="020B0609020204030204" pitchFamily="49" charset="0"/>
              </a:rPr>
              <a:t>    --</a:t>
            </a:r>
            <a:r>
              <a:rPr lang="en-ID" sz="1400" b="1" i="0" u="none" strike="noStrike" dirty="0">
                <a:effectLst/>
                <a:latin typeface="Consolas" panose="020B0609020204030204" pitchFamily="49" charset="0"/>
              </a:rPr>
              <a:t>username=&lt;username&gt; \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400" b="1" dirty="0">
                <a:latin typeface="Consolas" panose="020B0609020204030204" pitchFamily="49" charset="0"/>
              </a:rPr>
              <a:t>    --</a:t>
            </a:r>
            <a:r>
              <a:rPr lang="en-ID" sz="1400" b="1" i="0" u="none" strike="noStrike" dirty="0">
                <a:effectLst/>
                <a:latin typeface="Consolas" panose="020B0609020204030204" pitchFamily="49" charset="0"/>
              </a:rPr>
              <a:t>host=&lt;</a:t>
            </a:r>
            <a:r>
              <a:rPr lang="en-ID" sz="1400" b="1" i="0" u="none" strike="noStrike" dirty="0" err="1">
                <a:effectLst/>
                <a:latin typeface="Consolas" panose="020B0609020204030204" pitchFamily="49" charset="0"/>
              </a:rPr>
              <a:t>server_ip</a:t>
            </a:r>
            <a:r>
              <a:rPr lang="en-ID" sz="1400" b="1" i="0" u="none" strike="noStrike" dirty="0">
                <a:effectLst/>
                <a:latin typeface="Consolas" panose="020B0609020204030204" pitchFamily="49" charset="0"/>
              </a:rPr>
              <a:t>&gt; \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400" b="1" dirty="0">
                <a:latin typeface="Consolas" panose="020B0609020204030204" pitchFamily="49" charset="0"/>
              </a:rPr>
              <a:t>    --password</a:t>
            </a:r>
            <a:endParaRPr lang="en-ID" sz="1400" b="0" dirty="0">
              <a:effectLst/>
            </a:endParaRPr>
          </a:p>
          <a:p>
            <a:br>
              <a:rPr lang="en-ID" sz="1400" dirty="0"/>
            </a:b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CF08AF-35CE-EBEF-41E5-496EA1F0CEFD}"/>
              </a:ext>
            </a:extLst>
          </p:cNvPr>
          <p:cNvSpPr txBox="1"/>
          <p:nvPr/>
        </p:nvSpPr>
        <p:spPr>
          <a:xfrm>
            <a:off x="5326912" y="4046072"/>
            <a:ext cx="6020686" cy="181588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Attribute</a:t>
            </a:r>
          </a:p>
          <a:p>
            <a:endParaRPr lang="en-US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 : &lt;SRID Code&gt; Can be find from query</a:t>
            </a:r>
          </a:p>
          <a:p>
            <a:pPr algn="l">
              <a:lnSpc>
                <a:spcPct val="100000"/>
              </a:lnSpc>
            </a:pPr>
            <a:r>
              <a:rPr lang="en-ID" sz="1200" b="1" i="0" dirty="0">
                <a:solidFill>
                  <a:srgbClr val="2326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ID" sz="1200" b="1" i="0" dirty="0" err="1">
                <a:solidFill>
                  <a:srgbClr val="2326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srid</a:t>
            </a:r>
            <a:r>
              <a:rPr lang="en-ID" sz="1200" b="1" i="0" dirty="0">
                <a:solidFill>
                  <a:srgbClr val="2326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200" b="1" i="0" dirty="0" err="1">
                <a:solidFill>
                  <a:srgbClr val="2326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srtext</a:t>
            </a:r>
            <a:r>
              <a:rPr lang="en-ID" sz="1200" b="1" i="0" dirty="0">
                <a:solidFill>
                  <a:srgbClr val="2326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proj4text FROM </a:t>
            </a:r>
            <a:r>
              <a:rPr lang="en-ID" sz="1200" b="1" i="0" dirty="0" err="1">
                <a:solidFill>
                  <a:srgbClr val="2326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spatial_ref_sys</a:t>
            </a:r>
            <a:r>
              <a:rPr lang="en-ID" sz="1200" b="1" i="0" dirty="0">
                <a:solidFill>
                  <a:srgbClr val="2326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WHERE </a:t>
            </a:r>
            <a:r>
              <a:rPr lang="en-ID" sz="1200" b="1" i="0" dirty="0" err="1">
                <a:solidFill>
                  <a:srgbClr val="2326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srtext</a:t>
            </a:r>
            <a:r>
              <a:rPr lang="en-ID" sz="1200" b="1" i="0" dirty="0">
                <a:solidFill>
                  <a:srgbClr val="2326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ILIKE ‘%&lt;SRTEX&gt;%’</a:t>
            </a:r>
          </a:p>
          <a:p>
            <a:pPr algn="l">
              <a:lnSpc>
                <a:spcPct val="100000"/>
              </a:lnSpc>
            </a:pPr>
            <a:r>
              <a:rPr lang="en-ID" sz="1200" dirty="0">
                <a:solidFill>
                  <a:srgbClr val="2326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of SRTEX cant be taken on .</a:t>
            </a:r>
            <a:r>
              <a:rPr lang="en-ID" sz="1200" dirty="0" err="1">
                <a:solidFill>
                  <a:srgbClr val="2326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prj</a:t>
            </a:r>
            <a:r>
              <a:rPr lang="en-ID" sz="1200" dirty="0">
                <a:solidFill>
                  <a:srgbClr val="2326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</a:p>
          <a:p>
            <a:pPr algn="l">
              <a:lnSpc>
                <a:spcPct val="100000"/>
              </a:lnSpc>
            </a:pP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-D : Dump format</a:t>
            </a:r>
          </a:p>
          <a:p>
            <a:pPr algn="l">
              <a:lnSpc>
                <a:spcPct val="100000"/>
              </a:lnSpc>
            </a:pP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-I : build Spatial Index</a:t>
            </a:r>
          </a:p>
        </p:txBody>
      </p:sp>
    </p:spTree>
    <p:extLst>
      <p:ext uri="{BB962C8B-B14F-4D97-AF65-F5344CB8AC3E}">
        <p14:creationId xmlns:p14="http://schemas.microsoft.com/office/powerpoint/2010/main" val="366485438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Geometries - Points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54B4C2-2F4C-27EB-00EC-3719C9FD161A}"/>
              </a:ext>
            </a:extLst>
          </p:cNvPr>
          <p:cNvSpPr txBox="1"/>
          <p:nvPr/>
        </p:nvSpPr>
        <p:spPr>
          <a:xfrm>
            <a:off x="360000" y="1286010"/>
            <a:ext cx="449907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“Point” or “MultiPoint”, representing one or more 0-dimensional locations.</a:t>
            </a:r>
            <a:endParaRPr lang="en-ID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D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BTS (Tower), </a:t>
            </a:r>
            <a:r>
              <a:rPr lang="en-ID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Lacci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Places, might all use a “Point” geometry type.</a:t>
            </a:r>
            <a:endParaRPr lang="en-ID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BAD09C-35CD-F9A8-0310-E1CA0DEF7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00" y="958215"/>
            <a:ext cx="6687879" cy="539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446EAD-C8C4-01BC-29F4-6A1727D24893}"/>
              </a:ext>
            </a:extLst>
          </p:cNvPr>
          <p:cNvSpPr txBox="1"/>
          <p:nvPr/>
        </p:nvSpPr>
        <p:spPr>
          <a:xfrm>
            <a:off x="360000" y="3540666"/>
            <a:ext cx="4243898" cy="21902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/>
              <a:t>Hands On</a:t>
            </a:r>
          </a:p>
          <a:p>
            <a:pPr algn="l">
              <a:lnSpc>
                <a:spcPct val="10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Create POINT from table site with longitude and latitude columns</a:t>
            </a: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Show Text format of Points types from given table</a:t>
            </a: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Extract Point data type to get longitude and latitude</a:t>
            </a:r>
          </a:p>
        </p:txBody>
      </p:sp>
    </p:spTree>
    <p:extLst>
      <p:ext uri="{BB962C8B-B14F-4D97-AF65-F5344CB8AC3E}">
        <p14:creationId xmlns:p14="http://schemas.microsoft.com/office/powerpoint/2010/main" val="371735647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lkomsel PPT Theme">
  <a:themeElements>
    <a:clrScheme name="Telkomsel colour theme">
      <a:dk1>
        <a:sysClr val="windowText" lastClr="000000"/>
      </a:dk1>
      <a:lt1>
        <a:sysClr val="window" lastClr="FFFFFF"/>
      </a:lt1>
      <a:dk2>
        <a:srgbClr val="001A41"/>
      </a:dk2>
      <a:lt2>
        <a:srgbClr val="EDEDED"/>
      </a:lt2>
      <a:accent1>
        <a:srgbClr val="001A41"/>
      </a:accent1>
      <a:accent2>
        <a:srgbClr val="FB3930"/>
      </a:accent2>
      <a:accent3>
        <a:srgbClr val="FDA22B"/>
      </a:accent3>
      <a:accent4>
        <a:srgbClr val="B90024"/>
      </a:accent4>
      <a:accent5>
        <a:srgbClr val="FF0025"/>
      </a:accent5>
      <a:accent6>
        <a:srgbClr val="000000"/>
      </a:accent6>
      <a:hlink>
        <a:srgbClr val="0563C1"/>
      </a:hlink>
      <a:folHlink>
        <a:srgbClr val="954F72"/>
      </a:folHlink>
    </a:clrScheme>
    <a:fontScheme name="Telkomsel font theme">
      <a:majorFont>
        <a:latin typeface="Telkomsel Batik Sa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90000" tIns="46800" rIns="90000" bIns="46800" rtlCol="0" anchor="ctr"/>
      <a:lstStyle>
        <a:defPPr algn="ctr">
          <a:lnSpc>
            <a:spcPct val="100000"/>
          </a:lnSpc>
          <a:defRPr sz="10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00000"/>
          </a:lnSpc>
          <a:defRPr sz="10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haring Session – Apache Nifi  -  Read-Only" id="{1BA9BD48-58CB-004C-91ED-8B4D8BE25502}" vid="{3EEE04FF-FCCB-3841-B829-56B7DDCA045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4747</TotalTime>
  <Words>1518</Words>
  <Application>Microsoft Macintosh PowerPoint</Application>
  <PresentationFormat>Widescreen</PresentationFormat>
  <Paragraphs>188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Arial</vt:lpstr>
      <vt:lpstr>Arial Black</vt:lpstr>
      <vt:lpstr>Calibri</vt:lpstr>
      <vt:lpstr>Consolas</vt:lpstr>
      <vt:lpstr>Courier New</vt:lpstr>
      <vt:lpstr>Google Sans</vt:lpstr>
      <vt:lpstr>Poppins</vt:lpstr>
      <vt:lpstr>Poppins Light</vt:lpstr>
      <vt:lpstr>Poppins Medium</vt:lpstr>
      <vt:lpstr>Poppins SemiBold</vt:lpstr>
      <vt:lpstr>Telkomsel Batik Sans</vt:lpstr>
      <vt:lpstr>Telkomsel Batik Sans Bold</vt:lpstr>
      <vt:lpstr>Wingdings</vt:lpstr>
      <vt:lpstr>Telkomsel PPT Theme</vt:lpstr>
      <vt:lpstr>1-Data Academy  Fundamental PostGIS</vt:lpstr>
      <vt:lpstr>1-Data Academy  Fundamental PostGIS</vt:lpstr>
      <vt:lpstr>PowerPoint Presentation</vt:lpstr>
      <vt:lpstr>Spatial Data Types</vt:lpstr>
      <vt:lpstr>Spatial Index</vt:lpstr>
      <vt:lpstr>Spatial Functions</vt:lpstr>
      <vt:lpstr>Hands On</vt:lpstr>
      <vt:lpstr>Loading Spatial Data</vt:lpstr>
      <vt:lpstr>Geometries - Points</vt:lpstr>
      <vt:lpstr>Geometries - LineStrings</vt:lpstr>
      <vt:lpstr>Geometries - Polygons</vt:lpstr>
      <vt:lpstr>Spatial Joins</vt:lpstr>
      <vt:lpstr>Spatial Joins</vt:lpstr>
      <vt:lpstr>Spatial Joins</vt:lpstr>
      <vt:lpstr>Spatial Joins</vt:lpstr>
      <vt:lpstr>Spatial Joins</vt:lpstr>
      <vt:lpstr>Spatial Joins</vt:lpstr>
      <vt:lpstr>Clustering</vt:lpstr>
      <vt:lpstr>Clustering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SPILL THE TECH WORKSHOP  Data Science Pipeline</dc:title>
  <dc:creator>randy_galawana1</dc:creator>
  <cp:lastModifiedBy>Randy Galawana</cp:lastModifiedBy>
  <cp:revision>25</cp:revision>
  <dcterms:created xsi:type="dcterms:W3CDTF">2022-06-05T14:50:25Z</dcterms:created>
  <dcterms:modified xsi:type="dcterms:W3CDTF">2023-03-29T23:07:10Z</dcterms:modified>
</cp:coreProperties>
</file>